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5"/>
  </p:notesMasterIdLst>
  <p:handoutMasterIdLst>
    <p:handoutMasterId r:id="rId16"/>
  </p:handoutMasterIdLst>
  <p:sldIdLst>
    <p:sldId id="481" r:id="rId2"/>
    <p:sldId id="493" r:id="rId3"/>
    <p:sldId id="494" r:id="rId4"/>
    <p:sldId id="495" r:id="rId5"/>
    <p:sldId id="496" r:id="rId6"/>
    <p:sldId id="499" r:id="rId7"/>
    <p:sldId id="498" r:id="rId8"/>
    <p:sldId id="500" r:id="rId9"/>
    <p:sldId id="503" r:id="rId10"/>
    <p:sldId id="504" r:id="rId11"/>
    <p:sldId id="502" r:id="rId12"/>
    <p:sldId id="497" r:id="rId13"/>
    <p:sldId id="505" r:id="rId14"/>
  </p:sldIdLst>
  <p:sldSz cx="9144000" cy="6858000" type="screen4x3"/>
  <p:notesSz cx="9945688" cy="6858000"/>
  <p:defaultTextStyle>
    <a:defPPr>
      <a:defRPr lang="de-DE"/>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A7"/>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2" autoAdjust="0"/>
    <p:restoredTop sz="94643"/>
  </p:normalViewPr>
  <p:slideViewPr>
    <p:cSldViewPr>
      <p:cViewPr varScale="1">
        <p:scale>
          <a:sx n="86" d="100"/>
          <a:sy n="86" d="100"/>
        </p:scale>
        <p:origin x="1608" y="62"/>
      </p:cViewPr>
      <p:guideLst>
        <p:guide orient="horz" pos="2160"/>
        <p:guide pos="251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E8B55-EB48-4943-BF17-B630BB78CB9F}" type="doc">
      <dgm:prSet loTypeId="urn:microsoft.com/office/officeart/2005/8/layout/radial4" loCatId="relationship" qsTypeId="urn:microsoft.com/office/officeart/2005/8/quickstyle/simple4" qsCatId="simple" csTypeId="urn:microsoft.com/office/officeart/2005/8/colors/accent2_2" csCatId="accent2" phldr="1"/>
      <dgm:spPr/>
      <dgm:t>
        <a:bodyPr/>
        <a:lstStyle/>
        <a:p>
          <a:endParaRPr lang="de-DE"/>
        </a:p>
      </dgm:t>
    </dgm:pt>
    <dgm:pt modelId="{25163ADE-8452-4C35-A3FA-35644F766044}">
      <dgm:prSet phldrT="[Text]"/>
      <dgm:spPr/>
      <dgm:t>
        <a:bodyPr/>
        <a:lstStyle/>
        <a:p>
          <a:r>
            <a:rPr lang="fr-FR" noProof="0" dirty="0" smtClean="0"/>
            <a:t>Conception „contractuelle“ de la </a:t>
          </a:r>
          <a:r>
            <a:rPr lang="fr-FR" u="sng" noProof="0" dirty="0" smtClean="0"/>
            <a:t>Constitution</a:t>
          </a:r>
        </a:p>
        <a:p>
          <a:r>
            <a:rPr lang="fr-FR" baseline="0" noProof="0" dirty="0" smtClean="0">
              <a:solidFill>
                <a:srgbClr val="FF0000"/>
              </a:solidFill>
            </a:rPr>
            <a:t>Nécessité de trouver des moyens de maîtriser le Léviathan</a:t>
          </a:r>
          <a:endParaRPr lang="fr-FR" baseline="0" noProof="0" dirty="0">
            <a:solidFill>
              <a:srgbClr val="FF0000"/>
            </a:solidFill>
          </a:endParaRPr>
        </a:p>
      </dgm:t>
    </dgm:pt>
    <dgm:pt modelId="{1A24C7B7-FEE3-441A-B423-FE1043E903AB}" type="parTrans" cxnId="{CC4C85AC-684C-4730-9A12-0F4DF28034B2}">
      <dgm:prSet/>
      <dgm:spPr/>
      <dgm:t>
        <a:bodyPr/>
        <a:lstStyle/>
        <a:p>
          <a:endParaRPr lang="de-DE"/>
        </a:p>
      </dgm:t>
    </dgm:pt>
    <dgm:pt modelId="{082A0B47-A050-49AE-89E6-6C8099CC1D9E}" type="sibTrans" cxnId="{CC4C85AC-684C-4730-9A12-0F4DF28034B2}">
      <dgm:prSet/>
      <dgm:spPr/>
      <dgm:t>
        <a:bodyPr/>
        <a:lstStyle/>
        <a:p>
          <a:endParaRPr lang="de-DE"/>
        </a:p>
      </dgm:t>
    </dgm:pt>
    <dgm:pt modelId="{DA5168D6-1BAC-4AB7-8176-0EAB495D3F4E}">
      <dgm:prSet phldrT="[Text]"/>
      <dgm:spPr/>
      <dgm:t>
        <a:bodyPr/>
        <a:lstStyle/>
        <a:p>
          <a:r>
            <a:rPr lang="fr-FR" noProof="0" dirty="0" smtClean="0"/>
            <a:t>Expériences de la monarchie constitutionnelle</a:t>
          </a:r>
          <a:endParaRPr lang="fr-FR" noProof="0" dirty="0"/>
        </a:p>
      </dgm:t>
    </dgm:pt>
    <dgm:pt modelId="{F56F4064-9317-435C-A6D3-D39799D37B0E}" type="parTrans" cxnId="{22AF5AF7-975A-4F5D-9688-08BFF184FEF3}">
      <dgm:prSet/>
      <dgm:spPr/>
      <dgm:t>
        <a:bodyPr/>
        <a:lstStyle/>
        <a:p>
          <a:endParaRPr lang="de-DE"/>
        </a:p>
      </dgm:t>
    </dgm:pt>
    <dgm:pt modelId="{89F52168-CC42-4065-A9B9-3799B414D17E}" type="sibTrans" cxnId="{22AF5AF7-975A-4F5D-9688-08BFF184FEF3}">
      <dgm:prSet/>
      <dgm:spPr/>
      <dgm:t>
        <a:bodyPr/>
        <a:lstStyle/>
        <a:p>
          <a:endParaRPr lang="de-DE"/>
        </a:p>
      </dgm:t>
    </dgm:pt>
    <dgm:pt modelId="{58D5949B-3E7F-43EB-8390-0BF5ED2AF2DA}">
      <dgm:prSet phldrT="[Text]"/>
      <dgm:spPr/>
      <dgm:t>
        <a:bodyPr/>
        <a:lstStyle/>
        <a:p>
          <a:r>
            <a:rPr lang="de-DE" baseline="0" dirty="0" err="1" smtClean="0">
              <a:solidFill>
                <a:srgbClr val="FF0000"/>
              </a:solidFill>
            </a:rPr>
            <a:t>Horreurs</a:t>
          </a:r>
          <a:r>
            <a:rPr lang="de-DE" baseline="0" dirty="0" smtClean="0">
              <a:solidFill>
                <a:srgbClr val="FF0000"/>
              </a:solidFill>
            </a:rPr>
            <a:t> du „</a:t>
          </a:r>
          <a:r>
            <a:rPr lang="de-DE" baseline="0" dirty="0" err="1" smtClean="0">
              <a:solidFill>
                <a:srgbClr val="FF0000"/>
              </a:solidFill>
            </a:rPr>
            <a:t>Troisième</a:t>
          </a:r>
          <a:r>
            <a:rPr lang="de-DE" baseline="0" dirty="0" smtClean="0">
              <a:solidFill>
                <a:srgbClr val="FF0000"/>
              </a:solidFill>
            </a:rPr>
            <a:t> Reich“</a:t>
          </a:r>
          <a:endParaRPr lang="de-DE" baseline="0" dirty="0">
            <a:solidFill>
              <a:srgbClr val="FF0000"/>
            </a:solidFill>
          </a:endParaRPr>
        </a:p>
      </dgm:t>
    </dgm:pt>
    <dgm:pt modelId="{9BDACEAF-6CA2-40D7-ACD7-26ED12161BA9}" type="parTrans" cxnId="{4BD9D141-15B8-4A43-8488-B72933F40AEB}">
      <dgm:prSet/>
      <dgm:spPr/>
      <dgm:t>
        <a:bodyPr/>
        <a:lstStyle/>
        <a:p>
          <a:endParaRPr lang="de-DE"/>
        </a:p>
      </dgm:t>
    </dgm:pt>
    <dgm:pt modelId="{18B11A0E-DA02-479D-8F05-29AF15F178BB}" type="sibTrans" cxnId="{4BD9D141-15B8-4A43-8488-B72933F40AEB}">
      <dgm:prSet/>
      <dgm:spPr/>
      <dgm:t>
        <a:bodyPr/>
        <a:lstStyle/>
        <a:p>
          <a:endParaRPr lang="de-DE"/>
        </a:p>
      </dgm:t>
    </dgm:pt>
    <dgm:pt modelId="{4565C311-7A3D-4064-A039-DC2531C7D3AA}">
      <dgm:prSet phldrT="[Text]"/>
      <dgm:spPr/>
      <dgm:t>
        <a:bodyPr/>
        <a:lstStyle/>
        <a:p>
          <a:r>
            <a:rPr lang="fr-FR" noProof="0" dirty="0" smtClean="0"/>
            <a:t>Fédéralisme</a:t>
          </a:r>
          <a:endParaRPr lang="fr-FR" noProof="0" dirty="0"/>
        </a:p>
      </dgm:t>
    </dgm:pt>
    <dgm:pt modelId="{AA9172AE-2C6D-4016-9FAF-1682142877C8}" type="parTrans" cxnId="{721128D1-D56C-40F4-9E5E-6D6ADF78AF82}">
      <dgm:prSet/>
      <dgm:spPr/>
      <dgm:t>
        <a:bodyPr/>
        <a:lstStyle/>
        <a:p>
          <a:endParaRPr lang="de-DE"/>
        </a:p>
      </dgm:t>
    </dgm:pt>
    <dgm:pt modelId="{09DAFA8B-4915-402F-9AFA-889854046147}" type="sibTrans" cxnId="{721128D1-D56C-40F4-9E5E-6D6ADF78AF82}">
      <dgm:prSet/>
      <dgm:spPr/>
      <dgm:t>
        <a:bodyPr/>
        <a:lstStyle/>
        <a:p>
          <a:endParaRPr lang="de-DE"/>
        </a:p>
      </dgm:t>
    </dgm:pt>
    <dgm:pt modelId="{507B3609-74BE-4005-8663-D8E3D38305B6}">
      <dgm:prSet/>
      <dgm:spPr/>
      <dgm:t>
        <a:bodyPr/>
        <a:lstStyle/>
        <a:p>
          <a:r>
            <a:rPr lang="fr-FR" baseline="0" noProof="0" dirty="0" smtClean="0">
              <a:solidFill>
                <a:srgbClr val="FF0000"/>
              </a:solidFill>
            </a:rPr>
            <a:t>Développements dans la zone d‘occupation soviétique et  la R.D.A</a:t>
          </a:r>
        </a:p>
      </dgm:t>
    </dgm:pt>
    <dgm:pt modelId="{FA2B56FA-4228-4B5B-A7A5-E21DCA513C91}" type="parTrans" cxnId="{F264CDFB-F5FA-4C5E-8C1E-4BBBA48A8154}">
      <dgm:prSet/>
      <dgm:spPr/>
      <dgm:t>
        <a:bodyPr/>
        <a:lstStyle/>
        <a:p>
          <a:endParaRPr lang="de-DE"/>
        </a:p>
      </dgm:t>
    </dgm:pt>
    <dgm:pt modelId="{970B4F34-CB3C-4F72-86C4-635DCA2ADB98}" type="sibTrans" cxnId="{F264CDFB-F5FA-4C5E-8C1E-4BBBA48A8154}">
      <dgm:prSet/>
      <dgm:spPr/>
      <dgm:t>
        <a:bodyPr/>
        <a:lstStyle/>
        <a:p>
          <a:endParaRPr lang="de-DE"/>
        </a:p>
      </dgm:t>
    </dgm:pt>
    <dgm:pt modelId="{F4859967-36D1-41A3-8B13-458A870ADDE6}" type="pres">
      <dgm:prSet presAssocID="{87EE8B55-EB48-4943-BF17-B630BB78CB9F}" presName="cycle" presStyleCnt="0">
        <dgm:presLayoutVars>
          <dgm:chMax val="1"/>
          <dgm:dir/>
          <dgm:animLvl val="ctr"/>
          <dgm:resizeHandles val="exact"/>
        </dgm:presLayoutVars>
      </dgm:prSet>
      <dgm:spPr/>
      <dgm:t>
        <a:bodyPr/>
        <a:lstStyle/>
        <a:p>
          <a:endParaRPr lang="de-DE"/>
        </a:p>
      </dgm:t>
    </dgm:pt>
    <dgm:pt modelId="{9A7EDE88-E63C-4953-989D-5144EC94B4DB}" type="pres">
      <dgm:prSet presAssocID="{25163ADE-8452-4C35-A3FA-35644F766044}" presName="centerShape" presStyleLbl="node0" presStyleIdx="0" presStyleCnt="1" custScaleY="98311" custLinFactNeighborX="3645" custLinFactNeighborY="-33809"/>
      <dgm:spPr/>
      <dgm:t>
        <a:bodyPr/>
        <a:lstStyle/>
        <a:p>
          <a:endParaRPr lang="de-DE"/>
        </a:p>
      </dgm:t>
    </dgm:pt>
    <dgm:pt modelId="{C0366CA9-177A-403C-99C0-03FE97D0539D}" type="pres">
      <dgm:prSet presAssocID="{F56F4064-9317-435C-A6D3-D39799D37B0E}" presName="parTrans" presStyleLbl="bgSibTrans2D1" presStyleIdx="0" presStyleCnt="4" custLinFactNeighborX="8181" custLinFactNeighborY="-25953"/>
      <dgm:spPr/>
      <dgm:t>
        <a:bodyPr/>
        <a:lstStyle/>
        <a:p>
          <a:endParaRPr lang="de-DE"/>
        </a:p>
      </dgm:t>
    </dgm:pt>
    <dgm:pt modelId="{14AC44B3-7A91-48E4-9B93-30842EA080F1}" type="pres">
      <dgm:prSet presAssocID="{DA5168D6-1BAC-4AB7-8176-0EAB495D3F4E}" presName="node" presStyleLbl="node1" presStyleIdx="0" presStyleCnt="4" custScaleX="83079" custScaleY="80076" custRadScaleRad="131129" custRadScaleInc="68250">
        <dgm:presLayoutVars>
          <dgm:bulletEnabled val="1"/>
        </dgm:presLayoutVars>
      </dgm:prSet>
      <dgm:spPr/>
      <dgm:t>
        <a:bodyPr/>
        <a:lstStyle/>
        <a:p>
          <a:endParaRPr lang="de-DE"/>
        </a:p>
      </dgm:t>
    </dgm:pt>
    <dgm:pt modelId="{670A2ED3-F702-48FF-BE9E-A11E31061D34}" type="pres">
      <dgm:prSet presAssocID="{FA2B56FA-4228-4B5B-A7A5-E21DCA513C91}" presName="parTrans" presStyleLbl="bgSibTrans2D1" presStyleIdx="1" presStyleCnt="4" custLinFactNeighborX="14407" custLinFactNeighborY="29259"/>
      <dgm:spPr/>
      <dgm:t>
        <a:bodyPr/>
        <a:lstStyle/>
        <a:p>
          <a:endParaRPr lang="de-DE"/>
        </a:p>
      </dgm:t>
    </dgm:pt>
    <dgm:pt modelId="{BBB5FABE-23EF-414A-94CF-540CDE1CEA5F}" type="pres">
      <dgm:prSet presAssocID="{507B3609-74BE-4005-8663-D8E3D38305B6}" presName="node" presStyleLbl="node1" presStyleIdx="1" presStyleCnt="4" custScaleX="69796" custScaleY="99816" custRadScaleRad="88542" custRadScaleInc="-109133">
        <dgm:presLayoutVars>
          <dgm:bulletEnabled val="1"/>
        </dgm:presLayoutVars>
      </dgm:prSet>
      <dgm:spPr/>
      <dgm:t>
        <a:bodyPr/>
        <a:lstStyle/>
        <a:p>
          <a:endParaRPr lang="de-DE"/>
        </a:p>
      </dgm:t>
    </dgm:pt>
    <dgm:pt modelId="{15845BE3-C8F1-4BEE-853A-DE2B27BB4860}" type="pres">
      <dgm:prSet presAssocID="{9BDACEAF-6CA2-40D7-ACD7-26ED12161BA9}" presName="parTrans" presStyleLbl="bgSibTrans2D1" presStyleIdx="2" presStyleCnt="4" custLinFactNeighborX="-11830" custLinFactNeighborY="48814"/>
      <dgm:spPr/>
      <dgm:t>
        <a:bodyPr/>
        <a:lstStyle/>
        <a:p>
          <a:endParaRPr lang="de-DE"/>
        </a:p>
      </dgm:t>
    </dgm:pt>
    <dgm:pt modelId="{65B09569-C043-4C54-8E24-58CEF742EDB2}" type="pres">
      <dgm:prSet presAssocID="{58D5949B-3E7F-43EB-8390-0BF5ED2AF2DA}" presName="node" presStyleLbl="node1" presStyleIdx="2" presStyleCnt="4" custScaleX="75439" custScaleY="109410" custRadScaleRad="108735" custRadScaleInc="111823">
        <dgm:presLayoutVars>
          <dgm:bulletEnabled val="1"/>
        </dgm:presLayoutVars>
      </dgm:prSet>
      <dgm:spPr/>
      <dgm:t>
        <a:bodyPr/>
        <a:lstStyle/>
        <a:p>
          <a:endParaRPr lang="de-DE"/>
        </a:p>
      </dgm:t>
    </dgm:pt>
    <dgm:pt modelId="{5C1B64B0-D8F8-40CB-A62A-EA11A5AAF81E}" type="pres">
      <dgm:prSet presAssocID="{AA9172AE-2C6D-4016-9FAF-1682142877C8}" presName="parTrans" presStyleLbl="bgSibTrans2D1" presStyleIdx="3" presStyleCnt="4" custLinFactNeighborX="-8677" custLinFactNeighborY="-31713"/>
      <dgm:spPr/>
      <dgm:t>
        <a:bodyPr/>
        <a:lstStyle/>
        <a:p>
          <a:endParaRPr lang="de-DE"/>
        </a:p>
      </dgm:t>
    </dgm:pt>
    <dgm:pt modelId="{2845AB8D-88BE-49E8-91AF-A3D1CCE16A3C}" type="pres">
      <dgm:prSet presAssocID="{4565C311-7A3D-4064-A039-DC2531C7D3AA}" presName="node" presStyleLbl="node1" presStyleIdx="3" presStyleCnt="4" custScaleX="82386" custScaleY="84314" custRadScaleRad="135532" custRadScaleInc="-62614">
        <dgm:presLayoutVars>
          <dgm:bulletEnabled val="1"/>
        </dgm:presLayoutVars>
      </dgm:prSet>
      <dgm:spPr/>
      <dgm:t>
        <a:bodyPr/>
        <a:lstStyle/>
        <a:p>
          <a:endParaRPr lang="de-DE"/>
        </a:p>
      </dgm:t>
    </dgm:pt>
  </dgm:ptLst>
  <dgm:cxnLst>
    <dgm:cxn modelId="{4BD9D141-15B8-4A43-8488-B72933F40AEB}" srcId="{25163ADE-8452-4C35-A3FA-35644F766044}" destId="{58D5949B-3E7F-43EB-8390-0BF5ED2AF2DA}" srcOrd="2" destOrd="0" parTransId="{9BDACEAF-6CA2-40D7-ACD7-26ED12161BA9}" sibTransId="{18B11A0E-DA02-479D-8F05-29AF15F178BB}"/>
    <dgm:cxn modelId="{C32F5CB5-0A66-4EA5-BB36-116FEBC95D6F}" type="presOf" srcId="{507B3609-74BE-4005-8663-D8E3D38305B6}" destId="{BBB5FABE-23EF-414A-94CF-540CDE1CEA5F}" srcOrd="0" destOrd="0" presId="urn:microsoft.com/office/officeart/2005/8/layout/radial4"/>
    <dgm:cxn modelId="{C9CF7F06-BF57-43E4-80D1-BAAA74BF44BC}" type="presOf" srcId="{58D5949B-3E7F-43EB-8390-0BF5ED2AF2DA}" destId="{65B09569-C043-4C54-8E24-58CEF742EDB2}" srcOrd="0" destOrd="0" presId="urn:microsoft.com/office/officeart/2005/8/layout/radial4"/>
    <dgm:cxn modelId="{0CF5C64B-5473-4D39-887E-4D33C5498FE4}" type="presOf" srcId="{F56F4064-9317-435C-A6D3-D39799D37B0E}" destId="{C0366CA9-177A-403C-99C0-03FE97D0539D}" srcOrd="0" destOrd="0" presId="urn:microsoft.com/office/officeart/2005/8/layout/radial4"/>
    <dgm:cxn modelId="{54B1D564-F36D-4168-9D5B-284DDD877038}" type="presOf" srcId="{87EE8B55-EB48-4943-BF17-B630BB78CB9F}" destId="{F4859967-36D1-41A3-8B13-458A870ADDE6}" srcOrd="0" destOrd="0" presId="urn:microsoft.com/office/officeart/2005/8/layout/radial4"/>
    <dgm:cxn modelId="{70EB9968-23E0-4202-BDD7-465ED7E05A1F}" type="presOf" srcId="{25163ADE-8452-4C35-A3FA-35644F766044}" destId="{9A7EDE88-E63C-4953-989D-5144EC94B4DB}" srcOrd="0" destOrd="0" presId="urn:microsoft.com/office/officeart/2005/8/layout/radial4"/>
    <dgm:cxn modelId="{721128D1-D56C-40F4-9E5E-6D6ADF78AF82}" srcId="{25163ADE-8452-4C35-A3FA-35644F766044}" destId="{4565C311-7A3D-4064-A039-DC2531C7D3AA}" srcOrd="3" destOrd="0" parTransId="{AA9172AE-2C6D-4016-9FAF-1682142877C8}" sibTransId="{09DAFA8B-4915-402F-9AFA-889854046147}"/>
    <dgm:cxn modelId="{100930A3-1F01-4E51-A483-2D6A6AAB40BB}" type="presOf" srcId="{DA5168D6-1BAC-4AB7-8176-0EAB495D3F4E}" destId="{14AC44B3-7A91-48E4-9B93-30842EA080F1}" srcOrd="0" destOrd="0" presId="urn:microsoft.com/office/officeart/2005/8/layout/radial4"/>
    <dgm:cxn modelId="{22AF5AF7-975A-4F5D-9688-08BFF184FEF3}" srcId="{25163ADE-8452-4C35-A3FA-35644F766044}" destId="{DA5168D6-1BAC-4AB7-8176-0EAB495D3F4E}" srcOrd="0" destOrd="0" parTransId="{F56F4064-9317-435C-A6D3-D39799D37B0E}" sibTransId="{89F52168-CC42-4065-A9B9-3799B414D17E}"/>
    <dgm:cxn modelId="{F264CDFB-F5FA-4C5E-8C1E-4BBBA48A8154}" srcId="{25163ADE-8452-4C35-A3FA-35644F766044}" destId="{507B3609-74BE-4005-8663-D8E3D38305B6}" srcOrd="1" destOrd="0" parTransId="{FA2B56FA-4228-4B5B-A7A5-E21DCA513C91}" sibTransId="{970B4F34-CB3C-4F72-86C4-635DCA2ADB98}"/>
    <dgm:cxn modelId="{51F9966D-8FB9-416F-B0EA-0219B3BDDE81}" type="presOf" srcId="{AA9172AE-2C6D-4016-9FAF-1682142877C8}" destId="{5C1B64B0-D8F8-40CB-A62A-EA11A5AAF81E}" srcOrd="0" destOrd="0" presId="urn:microsoft.com/office/officeart/2005/8/layout/radial4"/>
    <dgm:cxn modelId="{2BBAFD07-4597-4B4C-A196-5B1A13EDB6F8}" type="presOf" srcId="{FA2B56FA-4228-4B5B-A7A5-E21DCA513C91}" destId="{670A2ED3-F702-48FF-BE9E-A11E31061D34}" srcOrd="0" destOrd="0" presId="urn:microsoft.com/office/officeart/2005/8/layout/radial4"/>
    <dgm:cxn modelId="{466DF709-27A7-4E8A-8D3C-F9C2E4EBE927}" type="presOf" srcId="{4565C311-7A3D-4064-A039-DC2531C7D3AA}" destId="{2845AB8D-88BE-49E8-91AF-A3D1CCE16A3C}" srcOrd="0" destOrd="0" presId="urn:microsoft.com/office/officeart/2005/8/layout/radial4"/>
    <dgm:cxn modelId="{CC4C85AC-684C-4730-9A12-0F4DF28034B2}" srcId="{87EE8B55-EB48-4943-BF17-B630BB78CB9F}" destId="{25163ADE-8452-4C35-A3FA-35644F766044}" srcOrd="0" destOrd="0" parTransId="{1A24C7B7-FEE3-441A-B423-FE1043E903AB}" sibTransId="{082A0B47-A050-49AE-89E6-6C8099CC1D9E}"/>
    <dgm:cxn modelId="{C4505681-9A2F-4A88-9099-6EFB2A825D43}" type="presOf" srcId="{9BDACEAF-6CA2-40D7-ACD7-26ED12161BA9}" destId="{15845BE3-C8F1-4BEE-853A-DE2B27BB4860}" srcOrd="0" destOrd="0" presId="urn:microsoft.com/office/officeart/2005/8/layout/radial4"/>
    <dgm:cxn modelId="{50804E63-AD75-462C-BC5A-D9345B06FCE2}" type="presParOf" srcId="{F4859967-36D1-41A3-8B13-458A870ADDE6}" destId="{9A7EDE88-E63C-4953-989D-5144EC94B4DB}" srcOrd="0" destOrd="0" presId="urn:microsoft.com/office/officeart/2005/8/layout/radial4"/>
    <dgm:cxn modelId="{05F59E7B-91BB-43FF-A993-F203BB87CFB8}" type="presParOf" srcId="{F4859967-36D1-41A3-8B13-458A870ADDE6}" destId="{C0366CA9-177A-403C-99C0-03FE97D0539D}" srcOrd="1" destOrd="0" presId="urn:microsoft.com/office/officeart/2005/8/layout/radial4"/>
    <dgm:cxn modelId="{531A2046-3757-4217-B7DA-8D3827E60896}" type="presParOf" srcId="{F4859967-36D1-41A3-8B13-458A870ADDE6}" destId="{14AC44B3-7A91-48E4-9B93-30842EA080F1}" srcOrd="2" destOrd="0" presId="urn:microsoft.com/office/officeart/2005/8/layout/radial4"/>
    <dgm:cxn modelId="{AD2FF380-1A0C-484D-A539-DB9B74F2CCD5}" type="presParOf" srcId="{F4859967-36D1-41A3-8B13-458A870ADDE6}" destId="{670A2ED3-F702-48FF-BE9E-A11E31061D34}" srcOrd="3" destOrd="0" presId="urn:microsoft.com/office/officeart/2005/8/layout/radial4"/>
    <dgm:cxn modelId="{003E647F-485D-4488-A51F-951D7FD80E5B}" type="presParOf" srcId="{F4859967-36D1-41A3-8B13-458A870ADDE6}" destId="{BBB5FABE-23EF-414A-94CF-540CDE1CEA5F}" srcOrd="4" destOrd="0" presId="urn:microsoft.com/office/officeart/2005/8/layout/radial4"/>
    <dgm:cxn modelId="{D5D48367-CACE-474A-B939-6553A623B70D}" type="presParOf" srcId="{F4859967-36D1-41A3-8B13-458A870ADDE6}" destId="{15845BE3-C8F1-4BEE-853A-DE2B27BB4860}" srcOrd="5" destOrd="0" presId="urn:microsoft.com/office/officeart/2005/8/layout/radial4"/>
    <dgm:cxn modelId="{2E3A1D0A-CD98-46FE-ABEE-3DB7B84E29C3}" type="presParOf" srcId="{F4859967-36D1-41A3-8B13-458A870ADDE6}" destId="{65B09569-C043-4C54-8E24-58CEF742EDB2}" srcOrd="6" destOrd="0" presId="urn:microsoft.com/office/officeart/2005/8/layout/radial4"/>
    <dgm:cxn modelId="{50889A10-77D1-42C7-A1D6-2A9B83D69EC8}" type="presParOf" srcId="{F4859967-36D1-41A3-8B13-458A870ADDE6}" destId="{5C1B64B0-D8F8-40CB-A62A-EA11A5AAF81E}" srcOrd="7" destOrd="0" presId="urn:microsoft.com/office/officeart/2005/8/layout/radial4"/>
    <dgm:cxn modelId="{3D38465F-E227-478B-8B99-D11C176C2AEF}" type="presParOf" srcId="{F4859967-36D1-41A3-8B13-458A870ADDE6}" destId="{2845AB8D-88BE-49E8-91AF-A3D1CCE16A3C}"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4310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t" anchorCtr="0" compatLnSpc="1">
            <a:prstTxWarp prst="textNoShape">
              <a:avLst/>
            </a:prstTxWarp>
          </a:bodyPr>
          <a:lstStyle>
            <a:lvl1pPr algn="l" defTabSz="919163">
              <a:defRPr sz="1200"/>
            </a:lvl1pPr>
          </a:lstStyle>
          <a:p>
            <a:pPr>
              <a:defRPr/>
            </a:pPr>
            <a:endParaRPr lang="de-DE" altLang="de-DE"/>
          </a:p>
        </p:txBody>
      </p:sp>
      <p:sp>
        <p:nvSpPr>
          <p:cNvPr id="259075" name="Rectangle 3"/>
          <p:cNvSpPr>
            <a:spLocks noGrp="1" noChangeArrowheads="1"/>
          </p:cNvSpPr>
          <p:nvPr>
            <p:ph type="dt" sz="quarter" idx="1"/>
          </p:nvPr>
        </p:nvSpPr>
        <p:spPr bwMode="auto">
          <a:xfrm>
            <a:off x="5634038" y="0"/>
            <a:ext cx="4310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t" anchorCtr="0" compatLnSpc="1">
            <a:prstTxWarp prst="textNoShape">
              <a:avLst/>
            </a:prstTxWarp>
          </a:bodyPr>
          <a:lstStyle>
            <a:lvl1pPr algn="r" defTabSz="919163">
              <a:defRPr sz="1200"/>
            </a:lvl1pPr>
          </a:lstStyle>
          <a:p>
            <a:pPr>
              <a:defRPr/>
            </a:pPr>
            <a:endParaRPr lang="de-DE" altLang="de-DE"/>
          </a:p>
        </p:txBody>
      </p:sp>
      <p:sp>
        <p:nvSpPr>
          <p:cNvPr id="259076" name="Rectangle 4"/>
          <p:cNvSpPr>
            <a:spLocks noGrp="1" noChangeArrowheads="1"/>
          </p:cNvSpPr>
          <p:nvPr>
            <p:ph type="ftr" sz="quarter" idx="2"/>
          </p:nvPr>
        </p:nvSpPr>
        <p:spPr bwMode="auto">
          <a:xfrm>
            <a:off x="0" y="6513513"/>
            <a:ext cx="431006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b" anchorCtr="0" compatLnSpc="1">
            <a:prstTxWarp prst="textNoShape">
              <a:avLst/>
            </a:prstTxWarp>
          </a:bodyPr>
          <a:lstStyle>
            <a:lvl1pPr algn="l" defTabSz="919163">
              <a:defRPr sz="1200"/>
            </a:lvl1pPr>
          </a:lstStyle>
          <a:p>
            <a:pPr>
              <a:defRPr/>
            </a:pPr>
            <a:endParaRPr lang="de-DE" altLang="de-DE"/>
          </a:p>
        </p:txBody>
      </p:sp>
      <p:sp>
        <p:nvSpPr>
          <p:cNvPr id="259077" name="Rectangle 5"/>
          <p:cNvSpPr>
            <a:spLocks noGrp="1" noChangeArrowheads="1"/>
          </p:cNvSpPr>
          <p:nvPr>
            <p:ph type="sldNum" sz="quarter" idx="3"/>
          </p:nvPr>
        </p:nvSpPr>
        <p:spPr bwMode="auto">
          <a:xfrm>
            <a:off x="5634038" y="6513513"/>
            <a:ext cx="431006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b" anchorCtr="0" compatLnSpc="1">
            <a:prstTxWarp prst="textNoShape">
              <a:avLst/>
            </a:prstTxWarp>
          </a:bodyPr>
          <a:lstStyle>
            <a:lvl1pPr algn="r" defTabSz="919163">
              <a:defRPr sz="1200"/>
            </a:lvl1pPr>
          </a:lstStyle>
          <a:p>
            <a:pPr>
              <a:defRPr/>
            </a:pPr>
            <a:fld id="{402ADB3C-C60C-48B6-B062-CAA551B6F212}" type="slidenum">
              <a:rPr lang="de-DE" altLang="de-DE"/>
              <a:pPr>
                <a:defRPr/>
              </a:pPr>
              <a:t>‹Nr.›</a:t>
            </a:fld>
            <a:endParaRPr lang="de-DE" altLang="de-DE"/>
          </a:p>
        </p:txBody>
      </p:sp>
    </p:spTree>
    <p:extLst>
      <p:ext uri="{BB962C8B-B14F-4D97-AF65-F5344CB8AC3E}">
        <p14:creationId xmlns:p14="http://schemas.microsoft.com/office/powerpoint/2010/main" val="480737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4310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t" anchorCtr="0" compatLnSpc="1">
            <a:prstTxWarp prst="textNoShape">
              <a:avLst/>
            </a:prstTxWarp>
          </a:bodyPr>
          <a:lstStyle>
            <a:lvl1pPr algn="l" defTabSz="919163">
              <a:defRPr sz="1200"/>
            </a:lvl1pPr>
          </a:lstStyle>
          <a:p>
            <a:pPr>
              <a:defRPr/>
            </a:pPr>
            <a:endParaRPr lang="de-DE" altLang="de-DE"/>
          </a:p>
        </p:txBody>
      </p:sp>
      <p:sp>
        <p:nvSpPr>
          <p:cNvPr id="18435" name="Rectangle 3"/>
          <p:cNvSpPr>
            <a:spLocks noGrp="1" noChangeArrowheads="1"/>
          </p:cNvSpPr>
          <p:nvPr>
            <p:ph type="dt" idx="1"/>
          </p:nvPr>
        </p:nvSpPr>
        <p:spPr bwMode="auto">
          <a:xfrm>
            <a:off x="5634038" y="0"/>
            <a:ext cx="4310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t" anchorCtr="0" compatLnSpc="1">
            <a:prstTxWarp prst="textNoShape">
              <a:avLst/>
            </a:prstTxWarp>
          </a:bodyPr>
          <a:lstStyle>
            <a:lvl1pPr algn="r" defTabSz="919163">
              <a:defRPr sz="1200"/>
            </a:lvl1pPr>
          </a:lstStyle>
          <a:p>
            <a:pPr>
              <a:defRPr/>
            </a:pPr>
            <a:endParaRPr lang="de-DE" altLang="de-DE"/>
          </a:p>
        </p:txBody>
      </p:sp>
      <p:sp>
        <p:nvSpPr>
          <p:cNvPr id="20484" name="Rectangle 4"/>
          <p:cNvSpPr>
            <a:spLocks noGrp="1" noRot="1" noChangeAspect="1" noChangeArrowheads="1" noTextEdit="1"/>
          </p:cNvSpPr>
          <p:nvPr>
            <p:ph type="sldImg" idx="2"/>
          </p:nvPr>
        </p:nvSpPr>
        <p:spPr bwMode="auto">
          <a:xfrm>
            <a:off x="3257550" y="514350"/>
            <a:ext cx="3430588"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95363" y="3257550"/>
            <a:ext cx="795655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t" anchorCtr="0" compatLnSpc="1">
            <a:prstTxWarp prst="textNoShape">
              <a:avLst/>
            </a:prstTxWarp>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18438" name="Rectangle 6"/>
          <p:cNvSpPr>
            <a:spLocks noGrp="1" noChangeArrowheads="1"/>
          </p:cNvSpPr>
          <p:nvPr>
            <p:ph type="ftr" sz="quarter" idx="4"/>
          </p:nvPr>
        </p:nvSpPr>
        <p:spPr bwMode="auto">
          <a:xfrm>
            <a:off x="0" y="6513513"/>
            <a:ext cx="431006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b" anchorCtr="0" compatLnSpc="1">
            <a:prstTxWarp prst="textNoShape">
              <a:avLst/>
            </a:prstTxWarp>
          </a:bodyPr>
          <a:lstStyle>
            <a:lvl1pPr algn="l" defTabSz="919163">
              <a:defRPr sz="1200"/>
            </a:lvl1pPr>
          </a:lstStyle>
          <a:p>
            <a:pPr>
              <a:defRPr/>
            </a:pPr>
            <a:endParaRPr lang="de-DE" altLang="de-DE"/>
          </a:p>
        </p:txBody>
      </p:sp>
      <p:sp>
        <p:nvSpPr>
          <p:cNvPr id="18439" name="Rectangle 7"/>
          <p:cNvSpPr>
            <a:spLocks noGrp="1" noChangeArrowheads="1"/>
          </p:cNvSpPr>
          <p:nvPr>
            <p:ph type="sldNum" sz="quarter" idx="5"/>
          </p:nvPr>
        </p:nvSpPr>
        <p:spPr bwMode="auto">
          <a:xfrm>
            <a:off x="5634038" y="6513513"/>
            <a:ext cx="431006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8" tIns="45934" rIns="91868" bIns="45934" numCol="1" anchor="b" anchorCtr="0" compatLnSpc="1">
            <a:prstTxWarp prst="textNoShape">
              <a:avLst/>
            </a:prstTxWarp>
          </a:bodyPr>
          <a:lstStyle>
            <a:lvl1pPr algn="r" defTabSz="919163">
              <a:defRPr sz="1200"/>
            </a:lvl1pPr>
          </a:lstStyle>
          <a:p>
            <a:pPr>
              <a:defRPr/>
            </a:pPr>
            <a:fld id="{03654983-3C59-45DA-B60A-1FE8B531F9DA}" type="slidenum">
              <a:rPr lang="de-DE" altLang="de-DE"/>
              <a:pPr>
                <a:defRPr/>
              </a:pPr>
              <a:t>‹Nr.›</a:t>
            </a:fld>
            <a:endParaRPr lang="de-DE" altLang="de-DE"/>
          </a:p>
        </p:txBody>
      </p:sp>
    </p:spTree>
    <p:extLst>
      <p:ext uri="{BB962C8B-B14F-4D97-AF65-F5344CB8AC3E}">
        <p14:creationId xmlns:p14="http://schemas.microsoft.com/office/powerpoint/2010/main" val="2618117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l" defTabSz="919163" eaLnBrk="0" hangingPunct="0">
              <a:spcBef>
                <a:spcPct val="30000"/>
              </a:spcBef>
              <a:defRPr sz="1200">
                <a:solidFill>
                  <a:schemeClr val="tx1"/>
                </a:solidFill>
                <a:latin typeface="Arial" charset="0"/>
              </a:defRPr>
            </a:lvl1pPr>
            <a:lvl2pPr marL="742950" indent="-285750" algn="l" defTabSz="919163" eaLnBrk="0" hangingPunct="0">
              <a:spcBef>
                <a:spcPct val="30000"/>
              </a:spcBef>
              <a:defRPr sz="1200">
                <a:solidFill>
                  <a:schemeClr val="tx1"/>
                </a:solidFill>
                <a:latin typeface="Arial" charset="0"/>
              </a:defRPr>
            </a:lvl2pPr>
            <a:lvl3pPr marL="1143000" indent="-228600" algn="l" defTabSz="919163" eaLnBrk="0" hangingPunct="0">
              <a:spcBef>
                <a:spcPct val="30000"/>
              </a:spcBef>
              <a:defRPr sz="1200">
                <a:solidFill>
                  <a:schemeClr val="tx1"/>
                </a:solidFill>
                <a:latin typeface="Arial" charset="0"/>
              </a:defRPr>
            </a:lvl3pPr>
            <a:lvl4pPr marL="1600200" indent="-228600" algn="l" defTabSz="919163" eaLnBrk="0" hangingPunct="0">
              <a:spcBef>
                <a:spcPct val="30000"/>
              </a:spcBef>
              <a:defRPr sz="1200">
                <a:solidFill>
                  <a:schemeClr val="tx1"/>
                </a:solidFill>
                <a:latin typeface="Arial" charset="0"/>
              </a:defRPr>
            </a:lvl4pPr>
            <a:lvl5pPr marL="2057400" indent="-228600" algn="l" defTabSz="919163" eaLnBrk="0" hangingPunct="0">
              <a:spcBef>
                <a:spcPct val="30000"/>
              </a:spcBef>
              <a:defRPr sz="1200">
                <a:solidFill>
                  <a:schemeClr val="tx1"/>
                </a:solidFill>
                <a:latin typeface="Arial" charset="0"/>
              </a:defRPr>
            </a:lvl5pPr>
            <a:lvl6pPr marL="2514600" indent="-228600" defTabSz="919163" eaLnBrk="0" fontAlgn="base" hangingPunct="0">
              <a:spcBef>
                <a:spcPct val="30000"/>
              </a:spcBef>
              <a:spcAft>
                <a:spcPct val="0"/>
              </a:spcAft>
              <a:defRPr sz="1200">
                <a:solidFill>
                  <a:schemeClr val="tx1"/>
                </a:solidFill>
                <a:latin typeface="Arial" charset="0"/>
              </a:defRPr>
            </a:lvl6pPr>
            <a:lvl7pPr marL="2971800" indent="-228600" defTabSz="919163" eaLnBrk="0" fontAlgn="base" hangingPunct="0">
              <a:spcBef>
                <a:spcPct val="30000"/>
              </a:spcBef>
              <a:spcAft>
                <a:spcPct val="0"/>
              </a:spcAft>
              <a:defRPr sz="1200">
                <a:solidFill>
                  <a:schemeClr val="tx1"/>
                </a:solidFill>
                <a:latin typeface="Arial" charset="0"/>
              </a:defRPr>
            </a:lvl7pPr>
            <a:lvl8pPr marL="3429000" indent="-228600" defTabSz="919163" eaLnBrk="0" fontAlgn="base" hangingPunct="0">
              <a:spcBef>
                <a:spcPct val="30000"/>
              </a:spcBef>
              <a:spcAft>
                <a:spcPct val="0"/>
              </a:spcAft>
              <a:defRPr sz="1200">
                <a:solidFill>
                  <a:schemeClr val="tx1"/>
                </a:solidFill>
                <a:latin typeface="Arial" charset="0"/>
              </a:defRPr>
            </a:lvl8pPr>
            <a:lvl9pPr marL="3886200" indent="-228600" defTabSz="91916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91FE586-A3CD-4F4E-8153-8A0830ADE954}" type="slidenum">
              <a:rPr lang="de-DE" altLang="de-DE" smtClean="0"/>
              <a:pPr algn="r" eaLnBrk="1" hangingPunct="1">
                <a:spcBef>
                  <a:spcPct val="0"/>
                </a:spcBef>
              </a:pPr>
              <a:t>1</a:t>
            </a:fld>
            <a:endParaRPr lang="de-DE" altLang="de-DE"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fr-FR" altLang="de-DE" smtClean="0"/>
          </a:p>
        </p:txBody>
      </p:sp>
    </p:spTree>
    <p:extLst>
      <p:ext uri="{BB962C8B-B14F-4D97-AF65-F5344CB8AC3E}">
        <p14:creationId xmlns:p14="http://schemas.microsoft.com/office/powerpoint/2010/main" val="301517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10</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443355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11</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505022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12</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82597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13</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93267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2</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930802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3</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43201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4</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58240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5</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222067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6</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1454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7</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06566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8</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358039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988A6-F4D4-40D1-B0D3-44FDCB826F9F}" type="slidenum">
              <a:rPr lang="de-DE"/>
              <a:pPr/>
              <a:t>9</a:t>
            </a:fld>
            <a:endParaRPr lang="de-DE"/>
          </a:p>
        </p:txBody>
      </p:sp>
      <p:sp>
        <p:nvSpPr>
          <p:cNvPr id="775170" name="Rectangle 2"/>
          <p:cNvSpPr>
            <a:spLocks noGrp="1" noRot="1" noChangeAspect="1" noChangeArrowheads="1" noTextEdit="1"/>
          </p:cNvSpPr>
          <p:nvPr>
            <p:ph type="sldImg"/>
          </p:nvPr>
        </p:nvSpPr>
        <p:spPr>
          <a:xfrm>
            <a:off x="992188" y="768350"/>
            <a:ext cx="5114925" cy="3836988"/>
          </a:xfrm>
          <a:ln/>
        </p:spPr>
      </p:sp>
      <p:sp>
        <p:nvSpPr>
          <p:cNvPr id="77517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66838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6" name="Rectangle 6"/>
          <p:cNvSpPr>
            <a:spLocks noGrp="1" noChangeArrowheads="1"/>
          </p:cNvSpPr>
          <p:nvPr>
            <p:ph type="sldNum" sz="quarter" idx="12"/>
          </p:nvPr>
        </p:nvSpPr>
        <p:spPr>
          <a:ln/>
        </p:spPr>
        <p:txBody>
          <a:bodyPr/>
          <a:lstStyle>
            <a:lvl1pPr>
              <a:defRPr/>
            </a:lvl1pPr>
          </a:lstStyle>
          <a:p>
            <a:pPr>
              <a:defRPr/>
            </a:pPr>
            <a:fld id="{7FEC3616-A142-481B-9312-2D22064B01AC}" type="slidenum">
              <a:rPr lang="de-DE" altLang="de-DE"/>
              <a:pPr>
                <a:defRPr/>
              </a:pPr>
              <a:t>‹Nr.›</a:t>
            </a:fld>
            <a:endParaRPr lang="de-DE" altLang="de-DE"/>
          </a:p>
        </p:txBody>
      </p:sp>
    </p:spTree>
    <p:extLst>
      <p:ext uri="{BB962C8B-B14F-4D97-AF65-F5344CB8AC3E}">
        <p14:creationId xmlns:p14="http://schemas.microsoft.com/office/powerpoint/2010/main" val="316986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6" name="Rectangle 6"/>
          <p:cNvSpPr>
            <a:spLocks noGrp="1" noChangeArrowheads="1"/>
          </p:cNvSpPr>
          <p:nvPr>
            <p:ph type="sldNum" sz="quarter" idx="12"/>
          </p:nvPr>
        </p:nvSpPr>
        <p:spPr>
          <a:ln/>
        </p:spPr>
        <p:txBody>
          <a:bodyPr/>
          <a:lstStyle>
            <a:lvl1pPr>
              <a:defRPr/>
            </a:lvl1pPr>
          </a:lstStyle>
          <a:p>
            <a:pPr>
              <a:defRPr/>
            </a:pPr>
            <a:fld id="{0DF44925-D18B-425D-9C29-7A072F983C97}" type="slidenum">
              <a:rPr lang="de-DE" altLang="de-DE"/>
              <a:pPr>
                <a:defRPr/>
              </a:pPr>
              <a:t>‹Nr.›</a:t>
            </a:fld>
            <a:endParaRPr lang="de-DE" altLang="de-DE"/>
          </a:p>
        </p:txBody>
      </p:sp>
    </p:spTree>
    <p:extLst>
      <p:ext uri="{BB962C8B-B14F-4D97-AF65-F5344CB8AC3E}">
        <p14:creationId xmlns:p14="http://schemas.microsoft.com/office/powerpoint/2010/main" val="193826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6" name="Rectangle 6"/>
          <p:cNvSpPr>
            <a:spLocks noGrp="1" noChangeArrowheads="1"/>
          </p:cNvSpPr>
          <p:nvPr>
            <p:ph type="sldNum" sz="quarter" idx="12"/>
          </p:nvPr>
        </p:nvSpPr>
        <p:spPr>
          <a:ln/>
        </p:spPr>
        <p:txBody>
          <a:bodyPr/>
          <a:lstStyle>
            <a:lvl1pPr>
              <a:defRPr/>
            </a:lvl1pPr>
          </a:lstStyle>
          <a:p>
            <a:pPr>
              <a:defRPr/>
            </a:pPr>
            <a:fld id="{85B7CB1F-62F6-4D55-9B8D-D4AD9FFAE129}" type="slidenum">
              <a:rPr lang="de-DE" altLang="de-DE"/>
              <a:pPr>
                <a:defRPr/>
              </a:pPr>
              <a:t>‹Nr.›</a:t>
            </a:fld>
            <a:endParaRPr lang="de-DE" altLang="de-DE"/>
          </a:p>
        </p:txBody>
      </p:sp>
    </p:spTree>
    <p:extLst>
      <p:ext uri="{BB962C8B-B14F-4D97-AF65-F5344CB8AC3E}">
        <p14:creationId xmlns:p14="http://schemas.microsoft.com/office/powerpoint/2010/main" val="172921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6" name="Rectangle 6"/>
          <p:cNvSpPr>
            <a:spLocks noGrp="1" noChangeArrowheads="1"/>
          </p:cNvSpPr>
          <p:nvPr>
            <p:ph type="sldNum" sz="quarter" idx="12"/>
          </p:nvPr>
        </p:nvSpPr>
        <p:spPr>
          <a:ln/>
        </p:spPr>
        <p:txBody>
          <a:bodyPr/>
          <a:lstStyle>
            <a:lvl1pPr>
              <a:defRPr/>
            </a:lvl1pPr>
          </a:lstStyle>
          <a:p>
            <a:pPr>
              <a:defRPr/>
            </a:pPr>
            <a:fld id="{32E9FF5B-83E5-4579-9764-5E663E776B1D}" type="slidenum">
              <a:rPr lang="de-DE" altLang="de-DE"/>
              <a:pPr>
                <a:defRPr/>
              </a:pPr>
              <a:t>‹Nr.›</a:t>
            </a:fld>
            <a:endParaRPr lang="de-DE" altLang="de-DE"/>
          </a:p>
        </p:txBody>
      </p:sp>
    </p:spTree>
    <p:extLst>
      <p:ext uri="{BB962C8B-B14F-4D97-AF65-F5344CB8AC3E}">
        <p14:creationId xmlns:p14="http://schemas.microsoft.com/office/powerpoint/2010/main" val="312128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6" name="Rectangle 6"/>
          <p:cNvSpPr>
            <a:spLocks noGrp="1" noChangeArrowheads="1"/>
          </p:cNvSpPr>
          <p:nvPr>
            <p:ph type="sldNum" sz="quarter" idx="12"/>
          </p:nvPr>
        </p:nvSpPr>
        <p:spPr>
          <a:ln/>
        </p:spPr>
        <p:txBody>
          <a:bodyPr/>
          <a:lstStyle>
            <a:lvl1pPr>
              <a:defRPr/>
            </a:lvl1pPr>
          </a:lstStyle>
          <a:p>
            <a:pPr>
              <a:defRPr/>
            </a:pPr>
            <a:fld id="{7D15FA35-E234-4777-A1B1-758CDF4B93D4}" type="slidenum">
              <a:rPr lang="de-DE" altLang="de-DE"/>
              <a:pPr>
                <a:defRPr/>
              </a:pPr>
              <a:t>‹Nr.›</a:t>
            </a:fld>
            <a:endParaRPr lang="de-DE" altLang="de-DE"/>
          </a:p>
        </p:txBody>
      </p:sp>
    </p:spTree>
    <p:extLst>
      <p:ext uri="{BB962C8B-B14F-4D97-AF65-F5344CB8AC3E}">
        <p14:creationId xmlns:p14="http://schemas.microsoft.com/office/powerpoint/2010/main" val="46570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7" name="Rectangle 6"/>
          <p:cNvSpPr>
            <a:spLocks noGrp="1" noChangeArrowheads="1"/>
          </p:cNvSpPr>
          <p:nvPr>
            <p:ph type="sldNum" sz="quarter" idx="12"/>
          </p:nvPr>
        </p:nvSpPr>
        <p:spPr>
          <a:ln/>
        </p:spPr>
        <p:txBody>
          <a:bodyPr/>
          <a:lstStyle>
            <a:lvl1pPr>
              <a:defRPr/>
            </a:lvl1pPr>
          </a:lstStyle>
          <a:p>
            <a:pPr>
              <a:defRPr/>
            </a:pPr>
            <a:fld id="{358D7BBF-D7ED-4F97-BC9E-526653FF69FC}" type="slidenum">
              <a:rPr lang="de-DE" altLang="de-DE"/>
              <a:pPr>
                <a:defRPr/>
              </a:pPr>
              <a:t>‹Nr.›</a:t>
            </a:fld>
            <a:endParaRPr lang="de-DE" altLang="de-DE"/>
          </a:p>
        </p:txBody>
      </p:sp>
    </p:spTree>
    <p:extLst>
      <p:ext uri="{BB962C8B-B14F-4D97-AF65-F5344CB8AC3E}">
        <p14:creationId xmlns:p14="http://schemas.microsoft.com/office/powerpoint/2010/main" val="237455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9" name="Rectangle 6"/>
          <p:cNvSpPr>
            <a:spLocks noGrp="1" noChangeArrowheads="1"/>
          </p:cNvSpPr>
          <p:nvPr>
            <p:ph type="sldNum" sz="quarter" idx="12"/>
          </p:nvPr>
        </p:nvSpPr>
        <p:spPr>
          <a:ln/>
        </p:spPr>
        <p:txBody>
          <a:bodyPr/>
          <a:lstStyle>
            <a:lvl1pPr>
              <a:defRPr/>
            </a:lvl1pPr>
          </a:lstStyle>
          <a:p>
            <a:pPr>
              <a:defRPr/>
            </a:pPr>
            <a:fld id="{8B99102D-C098-4B2B-9727-7F4B2AD30BB8}" type="slidenum">
              <a:rPr lang="de-DE" altLang="de-DE"/>
              <a:pPr>
                <a:defRPr/>
              </a:pPr>
              <a:t>‹Nr.›</a:t>
            </a:fld>
            <a:endParaRPr lang="de-DE" altLang="de-DE"/>
          </a:p>
        </p:txBody>
      </p:sp>
    </p:spTree>
    <p:extLst>
      <p:ext uri="{BB962C8B-B14F-4D97-AF65-F5344CB8AC3E}">
        <p14:creationId xmlns:p14="http://schemas.microsoft.com/office/powerpoint/2010/main" val="134545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5" name="Rectangle 6"/>
          <p:cNvSpPr>
            <a:spLocks noGrp="1" noChangeArrowheads="1"/>
          </p:cNvSpPr>
          <p:nvPr>
            <p:ph type="sldNum" sz="quarter" idx="12"/>
          </p:nvPr>
        </p:nvSpPr>
        <p:spPr>
          <a:ln/>
        </p:spPr>
        <p:txBody>
          <a:bodyPr/>
          <a:lstStyle>
            <a:lvl1pPr>
              <a:defRPr/>
            </a:lvl1pPr>
          </a:lstStyle>
          <a:p>
            <a:pPr>
              <a:defRPr/>
            </a:pPr>
            <a:fld id="{F81182C8-66DC-47CD-A61F-FCCAB48A330E}" type="slidenum">
              <a:rPr lang="de-DE" altLang="de-DE"/>
              <a:pPr>
                <a:defRPr/>
              </a:pPr>
              <a:t>‹Nr.›</a:t>
            </a:fld>
            <a:endParaRPr lang="de-DE" altLang="de-DE"/>
          </a:p>
        </p:txBody>
      </p:sp>
    </p:spTree>
    <p:extLst>
      <p:ext uri="{BB962C8B-B14F-4D97-AF65-F5344CB8AC3E}">
        <p14:creationId xmlns:p14="http://schemas.microsoft.com/office/powerpoint/2010/main" val="179178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4" name="Rectangle 6"/>
          <p:cNvSpPr>
            <a:spLocks noGrp="1" noChangeArrowheads="1"/>
          </p:cNvSpPr>
          <p:nvPr>
            <p:ph type="sldNum" sz="quarter" idx="12"/>
          </p:nvPr>
        </p:nvSpPr>
        <p:spPr>
          <a:ln/>
        </p:spPr>
        <p:txBody>
          <a:bodyPr/>
          <a:lstStyle>
            <a:lvl1pPr>
              <a:defRPr/>
            </a:lvl1pPr>
          </a:lstStyle>
          <a:p>
            <a:pPr>
              <a:defRPr/>
            </a:pPr>
            <a:fld id="{F19DA4F5-2936-496A-B329-185389EDFF32}" type="slidenum">
              <a:rPr lang="de-DE" altLang="de-DE"/>
              <a:pPr>
                <a:defRPr/>
              </a:pPr>
              <a:t>‹Nr.›</a:t>
            </a:fld>
            <a:endParaRPr lang="de-DE" altLang="de-DE"/>
          </a:p>
        </p:txBody>
      </p:sp>
    </p:spTree>
    <p:extLst>
      <p:ext uri="{BB962C8B-B14F-4D97-AF65-F5344CB8AC3E}">
        <p14:creationId xmlns:p14="http://schemas.microsoft.com/office/powerpoint/2010/main" val="381160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7" name="Rectangle 6"/>
          <p:cNvSpPr>
            <a:spLocks noGrp="1" noChangeArrowheads="1"/>
          </p:cNvSpPr>
          <p:nvPr>
            <p:ph type="sldNum" sz="quarter" idx="12"/>
          </p:nvPr>
        </p:nvSpPr>
        <p:spPr>
          <a:ln/>
        </p:spPr>
        <p:txBody>
          <a:bodyPr/>
          <a:lstStyle>
            <a:lvl1pPr>
              <a:defRPr/>
            </a:lvl1pPr>
          </a:lstStyle>
          <a:p>
            <a:pPr>
              <a:defRPr/>
            </a:pPr>
            <a:fld id="{AEDD55AD-A065-4D71-AFA7-63265CDE2730}" type="slidenum">
              <a:rPr lang="de-DE" altLang="de-DE"/>
              <a:pPr>
                <a:defRPr/>
              </a:pPr>
              <a:t>‹Nr.›</a:t>
            </a:fld>
            <a:endParaRPr lang="de-DE" altLang="de-DE"/>
          </a:p>
        </p:txBody>
      </p:sp>
    </p:spTree>
    <p:extLst>
      <p:ext uri="{BB962C8B-B14F-4D97-AF65-F5344CB8AC3E}">
        <p14:creationId xmlns:p14="http://schemas.microsoft.com/office/powerpoint/2010/main" val="25049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de-DE"/>
              <a:t>Univ.-Prof. Dr. Ulrich Stelkens * TK-Leitungen und Neubaugebiete unter besonderer Berücksichtigung von Infrastrukturkanälen</a:t>
            </a:r>
          </a:p>
        </p:txBody>
      </p:sp>
      <p:sp>
        <p:nvSpPr>
          <p:cNvPr id="7" name="Rectangle 6"/>
          <p:cNvSpPr>
            <a:spLocks noGrp="1" noChangeArrowheads="1"/>
          </p:cNvSpPr>
          <p:nvPr>
            <p:ph type="sldNum" sz="quarter" idx="12"/>
          </p:nvPr>
        </p:nvSpPr>
        <p:spPr>
          <a:ln/>
        </p:spPr>
        <p:txBody>
          <a:bodyPr/>
          <a:lstStyle>
            <a:lvl1pPr>
              <a:defRPr/>
            </a:lvl1pPr>
          </a:lstStyle>
          <a:p>
            <a:pPr>
              <a:defRPr/>
            </a:pPr>
            <a:fld id="{14802C81-278E-4E00-B1FD-A80002CB3256}" type="slidenum">
              <a:rPr lang="de-DE" altLang="de-DE"/>
              <a:pPr>
                <a:defRPr/>
              </a:pPr>
              <a:t>‹Nr.›</a:t>
            </a:fld>
            <a:endParaRPr lang="de-DE" altLang="de-DE"/>
          </a:p>
        </p:txBody>
      </p:sp>
    </p:spTree>
    <p:extLst>
      <p:ext uri="{BB962C8B-B14F-4D97-AF65-F5344CB8AC3E}">
        <p14:creationId xmlns:p14="http://schemas.microsoft.com/office/powerpoint/2010/main" val="141920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252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a:defRPr/>
            </a:pPr>
            <a:endParaRPr lang="de-DE" altLang="de-DE"/>
          </a:p>
        </p:txBody>
      </p:sp>
      <p:sp>
        <p:nvSpPr>
          <p:cNvPr id="2252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r>
              <a:rPr lang="de-DE" altLang="de-DE"/>
              <a:t>Univ.-Prof. Dr. Ulrich Stelkens * TK-Leitungen und Neubaugebiete unter besonderer Berücksichtigung von Infrastrukturkanälen</a:t>
            </a:r>
          </a:p>
        </p:txBody>
      </p:sp>
      <p:sp>
        <p:nvSpPr>
          <p:cNvPr id="2252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DEE8178-AE89-432B-97CC-CEC225AA8C29}"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wikisource.org/wiki/Verfassung_des_Deutschen_Reiches_(187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de.wikisource.org/wiki/Verfassung_des_Deutschen_Reiches_(1919)"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250825" y="4365625"/>
            <a:ext cx="3529013" cy="936625"/>
          </a:xfrm>
        </p:spPr>
        <p:txBody>
          <a:bodyPr/>
          <a:lstStyle/>
          <a:p>
            <a:pPr marL="0" indent="0" eaLnBrk="1" hangingPunct="1">
              <a:lnSpc>
                <a:spcPct val="80000"/>
              </a:lnSpc>
              <a:buFontTx/>
              <a:buNone/>
              <a:defRPr/>
            </a:pPr>
            <a:r>
              <a:rPr lang="fr-FR" altLang="de-DE" sz="1800" dirty="0" smtClean="0">
                <a:effectLst>
                  <a:outerShdw blurRad="38100" dist="38100" dir="2700000" algn="tl">
                    <a:srgbClr val="C0C0C0"/>
                  </a:outerShdw>
                </a:effectLst>
                <a:latin typeface="Palatino Linotype" pitchFamily="18" charset="0"/>
              </a:rPr>
              <a:t>Prof. Dr. Ulrich </a:t>
            </a:r>
            <a:r>
              <a:rPr lang="fr-FR" altLang="de-DE" sz="1800" dirty="0" err="1" smtClean="0">
                <a:effectLst>
                  <a:outerShdw blurRad="38100" dist="38100" dir="2700000" algn="tl">
                    <a:srgbClr val="C0C0C0"/>
                  </a:outerShdw>
                </a:effectLst>
                <a:latin typeface="Palatino Linotype" pitchFamily="18" charset="0"/>
              </a:rPr>
              <a:t>Stelkens</a:t>
            </a:r>
            <a:endParaRPr lang="fr-FR" altLang="de-DE" sz="1800" dirty="0" smtClean="0">
              <a:effectLst>
                <a:outerShdw blurRad="38100" dist="38100" dir="2700000" algn="tl">
                  <a:srgbClr val="C0C0C0"/>
                </a:outerShdw>
              </a:effectLst>
              <a:latin typeface="Palatino Linotype" pitchFamily="18" charset="0"/>
            </a:endParaRPr>
          </a:p>
          <a:p>
            <a:pPr marL="0" indent="0" eaLnBrk="1" hangingPunct="1">
              <a:lnSpc>
                <a:spcPct val="80000"/>
              </a:lnSpc>
              <a:buFontTx/>
              <a:buNone/>
              <a:defRPr/>
            </a:pPr>
            <a:endParaRPr lang="fr-FR" altLang="de-DE" sz="1200" dirty="0" smtClean="0">
              <a:latin typeface="Palatino Linotype" pitchFamily="18" charset="0"/>
            </a:endParaRPr>
          </a:p>
          <a:p>
            <a:pPr marL="0" indent="0" eaLnBrk="1" hangingPunct="1">
              <a:lnSpc>
                <a:spcPct val="80000"/>
              </a:lnSpc>
              <a:buFontTx/>
              <a:buNone/>
              <a:defRPr/>
            </a:pPr>
            <a:r>
              <a:rPr lang="fr-FR" altLang="de-DE" sz="1200" dirty="0" smtClean="0">
                <a:latin typeface="Palatino Linotype" pitchFamily="18" charset="0"/>
              </a:rPr>
              <a:t>Chaire de droit public,</a:t>
            </a:r>
          </a:p>
          <a:p>
            <a:pPr marL="0" indent="0" eaLnBrk="1" hangingPunct="1">
              <a:lnSpc>
                <a:spcPct val="80000"/>
              </a:lnSpc>
              <a:buFontTx/>
              <a:buNone/>
              <a:defRPr/>
            </a:pPr>
            <a:r>
              <a:rPr lang="fr-FR" altLang="de-DE" sz="1200" dirty="0" smtClean="0">
                <a:latin typeface="Palatino Linotype" pitchFamily="18" charset="0"/>
              </a:rPr>
              <a:t>notamment de droit administratif allemand et européen</a:t>
            </a:r>
            <a:endParaRPr lang="fr-FR" altLang="de-DE" sz="1200" dirty="0" smtClean="0">
              <a:latin typeface="Palatino Linotype" pitchFamily="18" charset="0"/>
              <a:ea typeface="MS Mincho" pitchFamily="49" charset="-128"/>
            </a:endParaRPr>
          </a:p>
        </p:txBody>
      </p:sp>
      <p:sp>
        <p:nvSpPr>
          <p:cNvPr id="2" name="Line 10"/>
          <p:cNvSpPr>
            <a:spLocks noChangeShapeType="1"/>
          </p:cNvSpPr>
          <p:nvPr/>
        </p:nvSpPr>
        <p:spPr bwMode="auto">
          <a:xfrm>
            <a:off x="4787900" y="5649913"/>
            <a:ext cx="410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052" name="Line 11"/>
          <p:cNvSpPr>
            <a:spLocks noChangeShapeType="1"/>
          </p:cNvSpPr>
          <p:nvPr/>
        </p:nvSpPr>
        <p:spPr bwMode="auto">
          <a:xfrm>
            <a:off x="250825" y="5649913"/>
            <a:ext cx="410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053" name="AutoShape 12"/>
          <p:cNvSpPr>
            <a:spLocks noChangeArrowheads="1"/>
          </p:cNvSpPr>
          <p:nvPr/>
        </p:nvSpPr>
        <p:spPr bwMode="auto">
          <a:xfrm flipV="1">
            <a:off x="4498975" y="5613400"/>
            <a:ext cx="144463" cy="71438"/>
          </a:xfrm>
          <a:prstGeom prst="flowChartConnector">
            <a:avLst/>
          </a:prstGeom>
          <a:solidFill>
            <a:srgbClr val="FFCC00"/>
          </a:solidFill>
          <a:ln w="12700">
            <a:solidFill>
              <a:schemeClr val="tx1"/>
            </a:solidFill>
            <a:round/>
            <a:headEnd/>
            <a:tailEnd/>
          </a:ln>
        </p:spPr>
        <p:txBody>
          <a:bodyPr rot="10800000"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fr-FR" altLang="de-DE" sz="1800">
              <a:solidFill>
                <a:srgbClr val="EDF30B"/>
              </a:solidFill>
              <a:cs typeface="Arial" charset="0"/>
            </a:endParaRPr>
          </a:p>
        </p:txBody>
      </p:sp>
      <p:sp>
        <p:nvSpPr>
          <p:cNvPr id="2054" name="Rectangle 21"/>
          <p:cNvSpPr>
            <a:spLocks noChangeArrowheads="1"/>
          </p:cNvSpPr>
          <p:nvPr/>
        </p:nvSpPr>
        <p:spPr bwMode="auto">
          <a:xfrm>
            <a:off x="457200" y="0"/>
            <a:ext cx="8686800"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fr-FR" altLang="de-DE" sz="2400" b="1">
              <a:solidFill>
                <a:srgbClr val="9900CC"/>
              </a:solidFill>
              <a:cs typeface="Arial" charset="0"/>
            </a:endParaRPr>
          </a:p>
        </p:txBody>
      </p:sp>
      <p:sp>
        <p:nvSpPr>
          <p:cNvPr id="2055" name="Rectangle 22"/>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endParaRPr lang="fr-FR" altLang="de-DE" sz="2400">
              <a:cs typeface="Arial" charset="0"/>
            </a:endParaRPr>
          </a:p>
        </p:txBody>
      </p:sp>
      <p:sp>
        <p:nvSpPr>
          <p:cNvPr id="2056" name="Rectangle 23"/>
          <p:cNvSpPr>
            <a:spLocks noChangeArrowheads="1"/>
          </p:cNvSpPr>
          <p:nvPr/>
        </p:nvSpPr>
        <p:spPr bwMode="auto">
          <a:xfrm>
            <a:off x="322263" y="1700213"/>
            <a:ext cx="8642350" cy="2087562"/>
          </a:xfrm>
          <a:prstGeom prst="rect">
            <a:avLst/>
          </a:prstGeom>
          <a:solidFill>
            <a:srgbClr val="FFCC00"/>
          </a:solidFill>
          <a:ln w="9525">
            <a:solidFill>
              <a:schemeClr val="bg2"/>
            </a:solidFill>
            <a:miter lim="800000"/>
            <a:headEnd/>
            <a:tailEnd/>
          </a:ln>
          <a:effectLst>
            <a:outerShdw dist="107763" dir="2700000" algn="ctr" rotWithShape="0">
              <a:schemeClr val="bg2"/>
            </a:outerShdw>
          </a:effectLst>
        </p:spPr>
        <p:txBody>
          <a:bodyPr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FR" altLang="zh-CN" sz="2400" b="1" dirty="0" smtClean="0">
                <a:latin typeface="Palatino Linotype" pitchFamily="18" charset="0"/>
                <a:ea typeface="宋体" pitchFamily="2" charset="-122"/>
                <a:cs typeface="Arial" charset="0"/>
              </a:rPr>
              <a:t>Les litiges entre personnes publiques:</a:t>
            </a:r>
            <a:r>
              <a:rPr lang="fr-FR" altLang="zh-CN" sz="2400" b="1" dirty="0">
                <a:latin typeface="Palatino Linotype" pitchFamily="18" charset="0"/>
                <a:ea typeface="宋体" pitchFamily="2" charset="-122"/>
                <a:cs typeface="Arial" charset="0"/>
              </a:rPr>
              <a:t/>
            </a:r>
            <a:br>
              <a:rPr lang="fr-FR" altLang="zh-CN" sz="2400" b="1" dirty="0">
                <a:latin typeface="Palatino Linotype" pitchFamily="18" charset="0"/>
                <a:ea typeface="宋体" pitchFamily="2" charset="-122"/>
                <a:cs typeface="Arial" charset="0"/>
              </a:rPr>
            </a:br>
            <a:r>
              <a:rPr lang="fr-FR" altLang="zh-CN" sz="2400" b="1" dirty="0" smtClean="0">
                <a:latin typeface="Palatino Linotype" pitchFamily="18" charset="0"/>
                <a:ea typeface="宋体" pitchFamily="2" charset="-122"/>
                <a:cs typeface="Arial" charset="0"/>
              </a:rPr>
              <a:t>L’exemple de l’Allemagne  </a:t>
            </a:r>
            <a:endParaRPr lang="fr-FR" altLang="de-DE" sz="2400" b="1" dirty="0">
              <a:latin typeface="Palatino Linotype" pitchFamily="18" charset="0"/>
              <a:ea typeface="宋体" pitchFamily="2" charset="-122"/>
              <a:cs typeface="Arial" charset="0"/>
            </a:endParaRPr>
          </a:p>
        </p:txBody>
      </p:sp>
      <p:pic>
        <p:nvPicPr>
          <p:cNvPr id="2057" name="Picture 28" descr="DUV Logo - H=120mm"/>
          <p:cNvPicPr>
            <a:picLocks noChangeAspect="1" noChangeArrowheads="1"/>
          </p:cNvPicPr>
          <p:nvPr/>
        </p:nvPicPr>
        <p:blipFill>
          <a:blip r:embed="rId3">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588125" y="260350"/>
            <a:ext cx="22320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Rechteck 2"/>
          <p:cNvSpPr>
            <a:spLocks noChangeArrowheads="1"/>
          </p:cNvSpPr>
          <p:nvPr/>
        </p:nvSpPr>
        <p:spPr bwMode="auto">
          <a:xfrm>
            <a:off x="503238" y="5805488"/>
            <a:ext cx="83708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fr-FR" altLang="de-DE" sz="1800" b="1" dirty="0" smtClean="0">
                <a:latin typeface="Palatino Linotype" pitchFamily="18" charset="0"/>
              </a:rPr>
              <a:t>17/18 novembre 2016 </a:t>
            </a:r>
            <a:endParaRPr lang="de-DE" altLang="de-DE" sz="1800" dirty="0">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228600" y="1700808"/>
            <a:ext cx="8568531"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a:spcBef>
                <a:spcPts val="1200"/>
              </a:spcBef>
              <a:buFont typeface="Wingdings" panose="05000000000000000000" pitchFamily="2" charset="2"/>
              <a:buChar char="Ø"/>
            </a:pPr>
            <a:r>
              <a:rPr lang="fr-FR" dirty="0" smtClean="0"/>
              <a:t>Attention: </a:t>
            </a:r>
          </a:p>
          <a:p>
            <a:pPr marL="457200" lvl="1" indent="0">
              <a:spcBef>
                <a:spcPts val="1200"/>
              </a:spcBef>
            </a:pPr>
            <a:r>
              <a:rPr lang="fr-FR" dirty="0" smtClean="0"/>
              <a:t>Les Länder ne sont pas soumis à un contrôle semblable de la Fédération</a:t>
            </a:r>
            <a:r>
              <a:rPr lang="fr-FR" dirty="0"/>
              <a:t>.</a:t>
            </a:r>
            <a:r>
              <a:rPr lang="fr-FR" dirty="0" smtClean="0"/>
              <a:t> </a:t>
            </a:r>
          </a:p>
          <a:p>
            <a:pPr marL="457200" lvl="1" indent="0">
              <a:spcBef>
                <a:spcPts val="1200"/>
              </a:spcBef>
            </a:pPr>
            <a:r>
              <a:rPr lang="fr-FR" dirty="0" smtClean="0"/>
              <a:t>Les litiges entre un Land et la Fédération concernant l’exécution des lois fédérales par les Länder sont en général soumis au juge constitutionnel</a:t>
            </a:r>
          </a:p>
        </p:txBody>
      </p:sp>
      <p:sp>
        <p:nvSpPr>
          <p:cNvPr id="5" name="Rectangle 5"/>
          <p:cNvSpPr>
            <a:spLocks noChangeArrowheads="1"/>
          </p:cNvSpPr>
          <p:nvPr/>
        </p:nvSpPr>
        <p:spPr bwMode="auto">
          <a:xfrm>
            <a:off x="455613" y="0"/>
            <a:ext cx="8688387"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rIns="540000" anchor="ctr"/>
          <a:lstStyle>
            <a:lvl1pPr marL="539750" indent="-539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 typeface="+mj-lt"/>
              <a:buAutoNum type="romanUcPeriod" startAt="2"/>
            </a:pPr>
            <a:r>
              <a:rPr lang="fr-FR" sz="2400" b="1" dirty="0" smtClean="0"/>
              <a:t>Les litiges </a:t>
            </a:r>
            <a:r>
              <a:rPr lang="fr-FR" sz="2400" b="1" dirty="0"/>
              <a:t>de « tutelle </a:t>
            </a:r>
            <a:r>
              <a:rPr lang="fr-FR" sz="2400" b="1" dirty="0" smtClean="0"/>
              <a:t>»</a:t>
            </a:r>
            <a:endParaRPr lang="de-DE" sz="2400" dirty="0"/>
          </a:p>
        </p:txBody>
      </p:sp>
    </p:spTree>
    <p:extLst>
      <p:ext uri="{BB962C8B-B14F-4D97-AF65-F5344CB8AC3E}">
        <p14:creationId xmlns:p14="http://schemas.microsoft.com/office/powerpoint/2010/main" val="1961085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455613" y="1373996"/>
            <a:ext cx="8436867"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r>
              <a:rPr lang="fr-FR" dirty="0"/>
              <a:t>Litiges de compétences et – surtout – de remboursement des frais et de la responsabilité </a:t>
            </a:r>
            <a:r>
              <a:rPr lang="fr-FR" dirty="0" smtClean="0"/>
              <a:t>administrative entre personnes publiques</a:t>
            </a:r>
          </a:p>
          <a:p>
            <a:pPr>
              <a:spcBef>
                <a:spcPts val="1200"/>
              </a:spcBef>
              <a:buFont typeface="Wingdings" panose="05000000000000000000" pitchFamily="2" charset="2"/>
              <a:buChar char="Ø"/>
            </a:pPr>
            <a:r>
              <a:rPr lang="fr-FR" dirty="0" smtClean="0"/>
              <a:t>Il s’agit souvent des questions concernant les </a:t>
            </a:r>
            <a:r>
              <a:rPr lang="fr-FR" dirty="0" err="1" smtClean="0"/>
              <a:t>co</a:t>
            </a:r>
            <a:r>
              <a:rPr lang="nl-BE" dirty="0" smtClean="0"/>
              <a:t>û</a:t>
            </a:r>
            <a:r>
              <a:rPr lang="fr-FR" dirty="0" err="1" smtClean="0"/>
              <a:t>ts</a:t>
            </a:r>
            <a:r>
              <a:rPr lang="fr-FR" dirty="0" smtClean="0"/>
              <a:t> de l’action administrative en matière du droit social, de remboursement des frais en cas des mesures provisoires de police (au profit d’une autre autorité administrative)</a:t>
            </a:r>
          </a:p>
          <a:p>
            <a:pPr>
              <a:spcBef>
                <a:spcPts val="1200"/>
              </a:spcBef>
              <a:buFont typeface="Wingdings" panose="05000000000000000000" pitchFamily="2" charset="2"/>
              <a:buChar char="Ø"/>
            </a:pPr>
            <a:r>
              <a:rPr lang="fr-FR" dirty="0" smtClean="0"/>
              <a:t>Sont inclus aussi les litiges contractuels entre les personnes publiques (assez rares quand il s’agit des contrats de droit public d’aménagement des compétences)</a:t>
            </a:r>
          </a:p>
          <a:p>
            <a:pPr>
              <a:spcBef>
                <a:spcPts val="1200"/>
              </a:spcBef>
              <a:buFont typeface="Wingdings" panose="05000000000000000000" pitchFamily="2" charset="2"/>
              <a:buChar char="Ø"/>
            </a:pPr>
            <a:r>
              <a:rPr lang="fr-FR" dirty="0" smtClean="0"/>
              <a:t>Ces conflits </a:t>
            </a:r>
          </a:p>
          <a:p>
            <a:pPr marL="742950" lvl="1" indent="-285750">
              <a:spcBef>
                <a:spcPts val="600"/>
              </a:spcBef>
              <a:buFont typeface="Arial" panose="020B0604020202020204" pitchFamily="34" charset="0"/>
              <a:buChar char="•"/>
            </a:pPr>
            <a:r>
              <a:rPr lang="fr-FR" dirty="0" smtClean="0"/>
              <a:t>sont considérés comme des conflits entre des personnes publiques « égales », même s’il s’agit d’un litige entre une commune et une autorité étatique;</a:t>
            </a:r>
          </a:p>
          <a:p>
            <a:pPr marL="742950" lvl="1" indent="-285750">
              <a:spcBef>
                <a:spcPts val="600"/>
              </a:spcBef>
              <a:buFont typeface="Arial" panose="020B0604020202020204" pitchFamily="34" charset="0"/>
              <a:buChar char="•"/>
            </a:pPr>
            <a:r>
              <a:rPr lang="fr-FR" dirty="0" smtClean="0"/>
              <a:t>sont souvent une conséquence indirecte d’une décentralisation d’une t</a:t>
            </a:r>
            <a:r>
              <a:rPr lang="nl-BE" dirty="0" smtClean="0"/>
              <a:t>â</a:t>
            </a:r>
            <a:r>
              <a:rPr lang="fr-FR" dirty="0" err="1" smtClean="0"/>
              <a:t>che</a:t>
            </a:r>
            <a:r>
              <a:rPr lang="fr-FR" dirty="0" smtClean="0"/>
              <a:t> administrative (surtout quand – après la décentralisation – les frais sont à la charge des communes);</a:t>
            </a:r>
          </a:p>
          <a:p>
            <a:pPr marL="742950" lvl="1" indent="-285750">
              <a:spcBef>
                <a:spcPts val="600"/>
              </a:spcBef>
              <a:buFont typeface="Arial" panose="020B0604020202020204" pitchFamily="34" charset="0"/>
              <a:buChar char="•"/>
            </a:pPr>
            <a:r>
              <a:rPr lang="fr-FR" dirty="0" smtClean="0"/>
              <a:t>se multiplient en période d’austérité budgétaire (en ces temps où les caisses publiques sont vides).</a:t>
            </a:r>
          </a:p>
        </p:txBody>
      </p:sp>
      <p:sp>
        <p:nvSpPr>
          <p:cNvPr id="5" name="Rectangle 5"/>
          <p:cNvSpPr>
            <a:spLocks noChangeArrowheads="1"/>
          </p:cNvSpPr>
          <p:nvPr/>
        </p:nvSpPr>
        <p:spPr bwMode="auto">
          <a:xfrm>
            <a:off x="455613" y="0"/>
            <a:ext cx="8688387"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rIns="540000" anchor="ctr"/>
          <a:lstStyle>
            <a:lvl1pPr marL="539750" indent="-539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 typeface="+mj-lt"/>
              <a:buAutoNum type="romanUcPeriod" startAt="3"/>
            </a:pPr>
            <a:r>
              <a:rPr lang="fr-FR" sz="2400" b="1" dirty="0" smtClean="0"/>
              <a:t>Les litiges </a:t>
            </a:r>
            <a:r>
              <a:rPr lang="fr-FR" sz="2400" b="1" dirty="0"/>
              <a:t>entre des personnes </a:t>
            </a:r>
            <a:r>
              <a:rPr lang="fr-FR" sz="2400" b="1" dirty="0" smtClean="0"/>
              <a:t>publiques </a:t>
            </a:r>
            <a:r>
              <a:rPr lang="fr-FR" sz="2400" b="1" dirty="0"/>
              <a:t>« non-hiérarchisés »</a:t>
            </a:r>
            <a:endParaRPr lang="de-DE" sz="2400" b="1" dirty="0"/>
          </a:p>
        </p:txBody>
      </p:sp>
    </p:spTree>
    <p:extLst>
      <p:ext uri="{BB962C8B-B14F-4D97-AF65-F5344CB8AC3E}">
        <p14:creationId xmlns:p14="http://schemas.microsoft.com/office/powerpoint/2010/main" val="1337567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455613" y="1628800"/>
            <a:ext cx="856853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fr-FR" dirty="0" smtClean="0"/>
              <a:t>Litiges naissant d’une situation dans lesquelles une personne publique est tenue de respecter les mêmes règles que celles qui s’imposent aux citoyens:</a:t>
            </a:r>
          </a:p>
          <a:p>
            <a:pPr marL="0" indent="0">
              <a:spcBef>
                <a:spcPts val="1200"/>
              </a:spcBef>
            </a:pPr>
            <a:r>
              <a:rPr lang="fr-FR" dirty="0" smtClean="0"/>
              <a:t>La personne publique</a:t>
            </a:r>
          </a:p>
          <a:p>
            <a:pPr marL="285750" indent="-285750">
              <a:spcBef>
                <a:spcPts val="1200"/>
              </a:spcBef>
              <a:buFont typeface="Wingdings" panose="05000000000000000000" pitchFamily="2" charset="2"/>
              <a:buChar char="Ø"/>
            </a:pPr>
            <a:r>
              <a:rPr lang="fr-FR" dirty="0" smtClean="0"/>
              <a:t>comme contribuable …</a:t>
            </a:r>
          </a:p>
          <a:p>
            <a:pPr marL="285750" indent="-285750">
              <a:spcBef>
                <a:spcPts val="1200"/>
              </a:spcBef>
              <a:buFont typeface="Wingdings" panose="05000000000000000000" pitchFamily="2" charset="2"/>
              <a:buChar char="Ø"/>
            </a:pPr>
            <a:r>
              <a:rPr lang="fr-FR" dirty="0" smtClean="0"/>
              <a:t>étant soumis au droit d’urbanisme, droit d’environnement, droit de la police </a:t>
            </a:r>
            <a:r>
              <a:rPr lang="is-IS" dirty="0" smtClean="0"/>
              <a:t>…</a:t>
            </a:r>
            <a:r>
              <a:rPr lang="fr-FR" dirty="0" smtClean="0"/>
              <a:t> </a:t>
            </a:r>
          </a:p>
          <a:p>
            <a:pPr marL="285750" indent="-285750">
              <a:spcBef>
                <a:spcPts val="1200"/>
              </a:spcBef>
              <a:buFont typeface="Wingdings" panose="05000000000000000000" pitchFamily="2" charset="2"/>
              <a:buChar char="Ø"/>
            </a:pPr>
            <a:r>
              <a:rPr lang="fr-FR" dirty="0" smtClean="0"/>
              <a:t>ayant obtenu une subvention …</a:t>
            </a:r>
          </a:p>
          <a:p>
            <a:pPr marL="285750" indent="-285750">
              <a:spcBef>
                <a:spcPts val="1200"/>
              </a:spcBef>
              <a:buFont typeface="Wingdings" panose="05000000000000000000" pitchFamily="2" charset="2"/>
              <a:buChar char="Ø"/>
            </a:pPr>
            <a:r>
              <a:rPr lang="fr-FR" dirty="0" smtClean="0"/>
              <a:t>participant au marché comme un acteur économique, à une procédure d’attribution des marchés publics …</a:t>
            </a:r>
          </a:p>
          <a:p>
            <a:pPr marL="0" indent="0">
              <a:spcBef>
                <a:spcPts val="1200"/>
              </a:spcBef>
            </a:pPr>
            <a:r>
              <a:rPr lang="fr-FR" dirty="0" smtClean="0"/>
              <a:t>Problème principal: Dans quels cas les personnes publiques sont-elles soumises aux règles de droit administratif comme tout citoyen?</a:t>
            </a:r>
          </a:p>
        </p:txBody>
      </p:sp>
      <p:sp>
        <p:nvSpPr>
          <p:cNvPr id="5" name="Rectangle 5"/>
          <p:cNvSpPr>
            <a:spLocks noChangeArrowheads="1"/>
          </p:cNvSpPr>
          <p:nvPr/>
        </p:nvSpPr>
        <p:spPr bwMode="auto">
          <a:xfrm>
            <a:off x="455613" y="0"/>
            <a:ext cx="8688387"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rIns="540000" anchor="ctr"/>
          <a:lstStyle>
            <a:lvl1pPr marL="539750" indent="-539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 typeface="+mj-lt"/>
              <a:buAutoNum type="romanUcPeriod" startAt="4"/>
            </a:pPr>
            <a:r>
              <a:rPr lang="fr-FR" sz="2400" b="1" dirty="0"/>
              <a:t>Contentieux </a:t>
            </a:r>
            <a:r>
              <a:rPr lang="fr-FR" sz="2400" b="1" dirty="0" smtClean="0"/>
              <a:t>administratifs </a:t>
            </a:r>
            <a:r>
              <a:rPr lang="fr-FR" sz="2400" b="1" dirty="0"/>
              <a:t>« ordinaires » entre personnes </a:t>
            </a:r>
            <a:r>
              <a:rPr lang="fr-FR" sz="2400" b="1" dirty="0" smtClean="0"/>
              <a:t>publiques</a:t>
            </a:r>
            <a:endParaRPr lang="de-DE" sz="2400" b="1" dirty="0"/>
          </a:p>
        </p:txBody>
      </p:sp>
    </p:spTree>
    <p:extLst>
      <p:ext uri="{BB962C8B-B14F-4D97-AF65-F5344CB8AC3E}">
        <p14:creationId xmlns:p14="http://schemas.microsoft.com/office/powerpoint/2010/main" val="1410022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455613" y="1628800"/>
            <a:ext cx="8568531"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fr-FR" dirty="0" smtClean="0"/>
              <a:t>Les litiges entre les personnes publiques</a:t>
            </a:r>
          </a:p>
          <a:p>
            <a:pPr marL="285750" indent="-285750">
              <a:spcBef>
                <a:spcPts val="1200"/>
              </a:spcBef>
              <a:buFont typeface="Wingdings" panose="05000000000000000000" pitchFamily="2" charset="2"/>
              <a:buChar char="Ø"/>
            </a:pPr>
            <a:r>
              <a:rPr lang="fr-FR" dirty="0" smtClean="0"/>
              <a:t>sont souvent une conséquence de l’absence d’un « supérieur hiérarchique commun » aux personnes publiques concernées</a:t>
            </a:r>
          </a:p>
          <a:p>
            <a:pPr marL="285750" indent="-285750">
              <a:spcBef>
                <a:spcPts val="1200"/>
              </a:spcBef>
              <a:buFont typeface="Wingdings" panose="05000000000000000000" pitchFamily="2" charset="2"/>
              <a:buChar char="Ø"/>
            </a:pPr>
            <a:r>
              <a:rPr lang="fr-FR" dirty="0" smtClean="0"/>
              <a:t>sont </a:t>
            </a:r>
            <a:r>
              <a:rPr lang="fr-FR" dirty="0"/>
              <a:t>souvent une conséquence </a:t>
            </a:r>
            <a:r>
              <a:rPr lang="fr-FR" dirty="0" smtClean="0"/>
              <a:t>des écarts entre le droit de prendre une décision et l’obligation de supporter des coûts directs et indirects de cette décision </a:t>
            </a:r>
            <a:endParaRPr lang="fr-FR" dirty="0"/>
          </a:p>
          <a:p>
            <a:pPr marL="285750" indent="-285750">
              <a:spcBef>
                <a:spcPts val="1200"/>
              </a:spcBef>
              <a:buFont typeface="Wingdings" panose="05000000000000000000" pitchFamily="2" charset="2"/>
              <a:buChar char="Ø"/>
            </a:pPr>
            <a:r>
              <a:rPr lang="fr-FR" dirty="0" smtClean="0"/>
              <a:t>encombrent des tribunaux administratifs d’une manière considérable</a:t>
            </a:r>
          </a:p>
          <a:p>
            <a:pPr marL="285750" indent="-285750">
              <a:spcBef>
                <a:spcPts val="1200"/>
              </a:spcBef>
              <a:buFont typeface="Wingdings" panose="05000000000000000000" pitchFamily="2" charset="2"/>
              <a:buChar char="Ø"/>
            </a:pPr>
            <a:r>
              <a:rPr lang="fr-FR" dirty="0" smtClean="0"/>
              <a:t>ne sont pas souvent susceptibles d’un règlement aimable s’agissant des conflits de compétences souvent soumis à un droit contraignant, non négociable entre les personnes publiques concernées</a:t>
            </a:r>
          </a:p>
        </p:txBody>
      </p:sp>
      <p:sp>
        <p:nvSpPr>
          <p:cNvPr id="5" name="Rectangle 5"/>
          <p:cNvSpPr>
            <a:spLocks noChangeArrowheads="1"/>
          </p:cNvSpPr>
          <p:nvPr/>
        </p:nvSpPr>
        <p:spPr bwMode="auto">
          <a:xfrm>
            <a:off x="455613" y="0"/>
            <a:ext cx="8688387"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rIns="540000" anchor="ctr"/>
          <a:lstStyle>
            <a:lvl1pPr marL="539750" indent="-539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ctr" eaLnBrk="1" hangingPunct="1">
              <a:spcBef>
                <a:spcPct val="0"/>
              </a:spcBef>
              <a:buNone/>
            </a:pPr>
            <a:r>
              <a:rPr lang="fr-FR" sz="2400" b="1" dirty="0" smtClean="0"/>
              <a:t>Conclusion</a:t>
            </a:r>
            <a:endParaRPr lang="de-DE" sz="2400" b="1" dirty="0"/>
          </a:p>
        </p:txBody>
      </p:sp>
    </p:spTree>
    <p:extLst>
      <p:ext uri="{BB962C8B-B14F-4D97-AF65-F5344CB8AC3E}">
        <p14:creationId xmlns:p14="http://schemas.microsoft.com/office/powerpoint/2010/main" val="3604139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6" name="Rectangle 8"/>
          <p:cNvSpPr>
            <a:spLocks noChangeArrowheads="1"/>
          </p:cNvSpPr>
          <p:nvPr/>
        </p:nvSpPr>
        <p:spPr bwMode="auto">
          <a:xfrm>
            <a:off x="441372" y="0"/>
            <a:ext cx="8688387"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540000" anchor="ctr"/>
          <a:lstStyle/>
          <a:p>
            <a:pPr marL="0" lvl="1" algn="l"/>
            <a:r>
              <a:rPr lang="fr-FR" sz="2200" b="1" dirty="0" smtClean="0">
                <a:solidFill>
                  <a:schemeClr val="tx2"/>
                </a:solidFill>
              </a:rPr>
              <a:t>Introduction: Le contentieux constitutionnel entre les personnes publiques comme modèle du contentieux administratif entre les personnes publiques </a:t>
            </a:r>
            <a:endParaRPr lang="fr-FR" sz="2200" b="1" dirty="0">
              <a:solidFill>
                <a:schemeClr val="tx2"/>
              </a:solidFill>
            </a:endParaRPr>
          </a:p>
        </p:txBody>
      </p:sp>
      <p:graphicFrame>
        <p:nvGraphicFramePr>
          <p:cNvPr id="2" name="Diagramm 1"/>
          <p:cNvGraphicFramePr/>
          <p:nvPr>
            <p:extLst>
              <p:ext uri="{D42A27DB-BD31-4B8C-83A1-F6EECF244321}">
                <p14:modId xmlns:p14="http://schemas.microsoft.com/office/powerpoint/2010/main" val="196718023"/>
              </p:ext>
            </p:extLst>
          </p:nvPr>
        </p:nvGraphicFramePr>
        <p:xfrm>
          <a:off x="323528" y="1556792"/>
          <a:ext cx="8640960" cy="51125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feil nach unten 2"/>
          <p:cNvSpPr/>
          <p:nvPr/>
        </p:nvSpPr>
        <p:spPr bwMode="auto">
          <a:xfrm>
            <a:off x="4712348" y="4725144"/>
            <a:ext cx="484632" cy="978408"/>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4" name="Rechteck 3"/>
          <p:cNvSpPr/>
          <p:nvPr/>
        </p:nvSpPr>
        <p:spPr bwMode="auto">
          <a:xfrm>
            <a:off x="1619672" y="5734237"/>
            <a:ext cx="6768752" cy="914400"/>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fr-FR" dirty="0" smtClean="0"/>
              <a:t>Nécessité d’un arbitrage</a:t>
            </a:r>
            <a:r>
              <a:rPr kumimoji="0" lang="fr-FR" sz="1800" b="0" i="0" u="none" strike="noStrike" cap="none" normalizeH="0" baseline="0" dirty="0" smtClean="0">
                <a:ln>
                  <a:noFill/>
                </a:ln>
                <a:solidFill>
                  <a:schemeClr val="tx1"/>
                </a:solidFill>
                <a:effectLst/>
              </a:rPr>
              <a:t>/</a:t>
            </a:r>
            <a:br>
              <a:rPr kumimoji="0" lang="fr-FR" sz="1800" b="0" i="0" u="none" strike="noStrike" cap="none" normalizeH="0" baseline="0" dirty="0" smtClean="0">
                <a:ln>
                  <a:noFill/>
                </a:ln>
                <a:solidFill>
                  <a:schemeClr val="tx1"/>
                </a:solidFill>
                <a:effectLst/>
              </a:rPr>
            </a:br>
            <a:r>
              <a:rPr kumimoji="0" lang="fr-FR" sz="1800" b="0" i="0" u="none" strike="noStrike" cap="none" normalizeH="0" baseline="0" dirty="0" smtClean="0">
                <a:ln>
                  <a:noFill/>
                </a:ln>
                <a:solidFill>
                  <a:schemeClr val="tx1"/>
                </a:solidFill>
                <a:effectLst/>
              </a:rPr>
              <a:t>Nécessité de protection</a:t>
            </a:r>
            <a:r>
              <a:rPr kumimoji="0" lang="fr-FR" sz="1800" b="0" i="0" u="none" strike="noStrike" cap="none" normalizeH="0" dirty="0" smtClean="0">
                <a:ln>
                  <a:noFill/>
                </a:ln>
                <a:solidFill>
                  <a:schemeClr val="tx1"/>
                </a:solidFill>
                <a:effectLst/>
              </a:rPr>
              <a:t> des minorités par des juges indépendants</a:t>
            </a:r>
            <a:endParaRPr kumimoji="0" lang="fr-FR"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866633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51520" y="260648"/>
            <a:ext cx="8366751" cy="6313863"/>
          </a:xfrm>
          <a:prstGeom prst="rect">
            <a:avLst/>
          </a:prstGeom>
          <a:solidFill>
            <a:srgbClr val="FFCC00">
              <a:alpha val="45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180000" bIns="180000" anchor="ctr">
            <a:spAutoFit/>
          </a:bodyPr>
          <a:lstStyle/>
          <a:p>
            <a:pPr>
              <a:spcAft>
                <a:spcPts val="0"/>
              </a:spcAft>
            </a:pPr>
            <a:r>
              <a:rPr lang="de-DE" b="1" dirty="0" smtClean="0"/>
              <a:t>Grundgesetz / </a:t>
            </a:r>
            <a:r>
              <a:rPr lang="de-DE" b="1" dirty="0" err="1" smtClean="0"/>
              <a:t>Loi</a:t>
            </a:r>
            <a:r>
              <a:rPr lang="de-DE" b="1" dirty="0" smtClean="0"/>
              <a:t> </a:t>
            </a:r>
            <a:r>
              <a:rPr lang="de-DE" b="1" dirty="0" err="1" smtClean="0"/>
              <a:t>fondamentale</a:t>
            </a:r>
            <a:endParaRPr lang="de-DE" b="1" dirty="0" smtClean="0"/>
          </a:p>
          <a:p>
            <a:pPr algn="l">
              <a:spcAft>
                <a:spcPts val="200"/>
              </a:spcAft>
            </a:pPr>
            <a:endParaRPr lang="de-DE" b="1" dirty="0" smtClean="0"/>
          </a:p>
          <a:p>
            <a:pPr algn="l"/>
            <a:r>
              <a:rPr lang="de-DE" b="1" dirty="0" smtClean="0"/>
              <a:t>Art. 93 </a:t>
            </a:r>
            <a:r>
              <a:rPr lang="de-DE" dirty="0" smtClean="0"/>
              <a:t>(</a:t>
            </a:r>
            <a:r>
              <a:rPr lang="de-DE" dirty="0"/>
              <a:t>1) </a:t>
            </a:r>
            <a:r>
              <a:rPr lang="fr-FR" dirty="0"/>
              <a:t>La Cour constitutionnelle fédérale </a:t>
            </a:r>
            <a:r>
              <a:rPr lang="fr-FR" dirty="0" smtClean="0"/>
              <a:t>statue</a:t>
            </a:r>
            <a:r>
              <a:rPr lang="de-DE" dirty="0" smtClean="0"/>
              <a:t>: </a:t>
            </a:r>
          </a:p>
          <a:p>
            <a:pPr marL="342900" indent="-342900" algn="l">
              <a:spcBef>
                <a:spcPts val="600"/>
              </a:spcBef>
              <a:buFont typeface="+mj-lt"/>
              <a:buAutoNum type="arabicPeriod"/>
            </a:pPr>
            <a:r>
              <a:rPr lang="fr-FR" dirty="0"/>
              <a:t>sur l’interprétation de la présente Loi fondamentale, </a:t>
            </a:r>
            <a:r>
              <a:rPr lang="fr-FR" b="1" dirty="0"/>
              <a:t>à l’occasion de litiges sur l’étendue des droits et obligations d’un organe fédéral suprême ou d’autres parties investies de droits propres</a:t>
            </a:r>
            <a:r>
              <a:rPr lang="fr-FR" dirty="0"/>
              <a:t>, soit par la présente Loi fondamentale, soit par le règlement intérieur d’un organe fédéral suprême</a:t>
            </a:r>
            <a:r>
              <a:rPr lang="de-DE" dirty="0" smtClean="0"/>
              <a:t>;</a:t>
            </a:r>
          </a:p>
          <a:p>
            <a:pPr marL="342900" indent="-342900" algn="l">
              <a:spcBef>
                <a:spcPts val="600"/>
              </a:spcBef>
              <a:buFont typeface="+mj-lt"/>
              <a:buAutoNum type="arabicPeriod" startAt="3"/>
            </a:pPr>
            <a:r>
              <a:rPr lang="fr-FR" dirty="0" smtClean="0"/>
              <a:t>en </a:t>
            </a:r>
            <a:r>
              <a:rPr lang="fr-FR" dirty="0"/>
              <a:t>cas de divergences d’opinion sur les </a:t>
            </a:r>
            <a:r>
              <a:rPr lang="fr-FR" b="1" dirty="0"/>
              <a:t>droits et obligations de la Fédération et des Länder</a:t>
            </a:r>
            <a:r>
              <a:rPr lang="fr-FR" dirty="0"/>
              <a:t>, notamment en ce qui concerne l’exécution par les Länder du droit fédéral et l’exercice du contrôle fédéral</a:t>
            </a:r>
            <a:r>
              <a:rPr lang="de-DE" dirty="0" smtClean="0"/>
              <a:t>;</a:t>
            </a:r>
          </a:p>
          <a:p>
            <a:pPr marL="342900" indent="-342900" algn="l">
              <a:spcBef>
                <a:spcPts val="600"/>
              </a:spcBef>
              <a:buFont typeface="+mj-lt"/>
              <a:buAutoNum type="arabicPeriod" startAt="3"/>
            </a:pPr>
            <a:r>
              <a:rPr lang="fr-FR" dirty="0"/>
              <a:t>sur les autres litiges de droit public entre la Fédération et les Länder, entre différents Länder ou à l’intérieur d’un Land, lorsqu’ils ne sont justiciables d’aucune autre voie de recours juridictionnel</a:t>
            </a:r>
            <a:r>
              <a:rPr lang="fr-FR" dirty="0" smtClean="0"/>
              <a:t>;</a:t>
            </a:r>
          </a:p>
          <a:p>
            <a:pPr marL="342000" indent="-457200" algn="l">
              <a:spcBef>
                <a:spcPts val="600"/>
              </a:spcBef>
            </a:pPr>
            <a:r>
              <a:rPr lang="de-DE" dirty="0"/>
              <a:t>4b.	</a:t>
            </a:r>
            <a:r>
              <a:rPr lang="fr-FR" dirty="0"/>
              <a:t>sur les </a:t>
            </a:r>
            <a:r>
              <a:rPr lang="fr-FR" b="1" dirty="0"/>
              <a:t>recours constitutionnels des communes </a:t>
            </a:r>
            <a:r>
              <a:rPr lang="fr-FR" dirty="0"/>
              <a:t>et des groupements de communes, </a:t>
            </a:r>
            <a:r>
              <a:rPr lang="fr-FR" b="1" dirty="0"/>
              <a:t>pour violation par une loi du droit à l’auto-administration prévu par l’article 28</a:t>
            </a:r>
            <a:r>
              <a:rPr lang="fr-FR" dirty="0"/>
              <a:t>, à condition toutefois, s’il s’agit d’une loi de Land, qu’aucun recours ne puisse être introduit devant le tribunal constitutionnel dudit </a:t>
            </a:r>
            <a:r>
              <a:rPr lang="fr-FR" dirty="0" smtClean="0"/>
              <a:t>Land</a:t>
            </a:r>
            <a:r>
              <a:rPr lang="fr-FR" dirty="0"/>
              <a:t>;</a:t>
            </a:r>
            <a:endParaRPr lang="fr-FR" dirty="0" smtClean="0"/>
          </a:p>
          <a:p>
            <a:pPr marL="342900" indent="-342900" algn="l">
              <a:spcBef>
                <a:spcPts val="600"/>
              </a:spcBef>
              <a:buFont typeface="+mj-lt"/>
              <a:buAutoNum type="arabicPeriod" startAt="3"/>
            </a:pPr>
            <a:endParaRPr lang="de-DE" dirty="0"/>
          </a:p>
        </p:txBody>
      </p:sp>
    </p:spTree>
    <p:extLst>
      <p:ext uri="{BB962C8B-B14F-4D97-AF65-F5344CB8AC3E}">
        <p14:creationId xmlns:p14="http://schemas.microsoft.com/office/powerpoint/2010/main" val="359919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455613" y="1628800"/>
            <a:ext cx="8568531"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fr-FR" b="1" dirty="0" smtClean="0"/>
              <a:t>Les „précurseurs“ de l‘art. 93 de la loi fondamentale</a:t>
            </a:r>
          </a:p>
          <a:p>
            <a:pPr>
              <a:spcBef>
                <a:spcPts val="1200"/>
              </a:spcBef>
              <a:buFontTx/>
              <a:buChar char="•"/>
            </a:pPr>
            <a:r>
              <a:rPr lang="fr-FR" dirty="0" smtClean="0">
                <a:hlinkClick r:id="rId3"/>
              </a:rPr>
              <a:t>Art. 76 de la </a:t>
            </a:r>
            <a:r>
              <a:rPr lang="fr-FR" dirty="0" err="1" smtClean="0">
                <a:hlinkClick r:id="rId3"/>
              </a:rPr>
              <a:t>Verfassung</a:t>
            </a:r>
            <a:r>
              <a:rPr lang="fr-FR" dirty="0" smtClean="0">
                <a:hlinkClick r:id="rId3"/>
              </a:rPr>
              <a:t> des </a:t>
            </a:r>
            <a:r>
              <a:rPr lang="fr-FR" dirty="0" err="1" smtClean="0">
                <a:hlinkClick r:id="rId3"/>
              </a:rPr>
              <a:t>Deutschen</a:t>
            </a:r>
            <a:r>
              <a:rPr lang="fr-FR" dirty="0" smtClean="0">
                <a:hlinkClick r:id="rId3"/>
              </a:rPr>
              <a:t> </a:t>
            </a:r>
            <a:r>
              <a:rPr lang="fr-FR" dirty="0" err="1" smtClean="0">
                <a:hlinkClick r:id="rId3"/>
              </a:rPr>
              <a:t>Reichs</a:t>
            </a:r>
            <a:r>
              <a:rPr lang="fr-FR" dirty="0" smtClean="0">
                <a:hlinkClick r:id="rId3"/>
              </a:rPr>
              <a:t> du 16. april 1871</a:t>
            </a:r>
            <a:r>
              <a:rPr lang="fr-FR" dirty="0" smtClean="0"/>
              <a:t>: Litiges entre les États fédérés et les </a:t>
            </a:r>
            <a:r>
              <a:rPr lang="fr-FR" b="1" dirty="0" smtClean="0"/>
              <a:t>litiges constitutionnels</a:t>
            </a:r>
            <a:r>
              <a:rPr lang="fr-FR" dirty="0" smtClean="0"/>
              <a:t> internes dans les États fédérés sont tranchés par le </a:t>
            </a:r>
            <a:r>
              <a:rPr lang="fr-FR" i="1" dirty="0" err="1" smtClean="0"/>
              <a:t>Reichsrat</a:t>
            </a:r>
            <a:endParaRPr lang="fr-FR" i="1" dirty="0" smtClean="0"/>
          </a:p>
          <a:p>
            <a:pPr>
              <a:spcBef>
                <a:spcPts val="1200"/>
              </a:spcBef>
              <a:buFontTx/>
              <a:buChar char="•"/>
            </a:pPr>
            <a:r>
              <a:rPr lang="fr-FR" dirty="0" smtClean="0"/>
              <a:t> </a:t>
            </a:r>
            <a:r>
              <a:rPr lang="fr-FR" dirty="0" smtClean="0">
                <a:hlinkClick r:id="rId4"/>
              </a:rPr>
              <a:t>Art. 19 de la </a:t>
            </a:r>
            <a:r>
              <a:rPr lang="fr-FR" dirty="0" err="1" smtClean="0">
                <a:hlinkClick r:id="rId4"/>
              </a:rPr>
              <a:t>Verfassung</a:t>
            </a:r>
            <a:r>
              <a:rPr lang="fr-FR" dirty="0" smtClean="0">
                <a:hlinkClick r:id="rId4"/>
              </a:rPr>
              <a:t> des </a:t>
            </a:r>
            <a:r>
              <a:rPr lang="fr-FR" dirty="0" err="1" smtClean="0">
                <a:hlinkClick r:id="rId4"/>
              </a:rPr>
              <a:t>Deutschen</a:t>
            </a:r>
            <a:r>
              <a:rPr lang="fr-FR" dirty="0" smtClean="0">
                <a:hlinkClick r:id="rId4"/>
              </a:rPr>
              <a:t> </a:t>
            </a:r>
            <a:r>
              <a:rPr lang="fr-FR" dirty="0" err="1" smtClean="0">
                <a:hlinkClick r:id="rId4"/>
              </a:rPr>
              <a:t>Reichs</a:t>
            </a:r>
            <a:r>
              <a:rPr lang="fr-FR" dirty="0" smtClean="0">
                <a:hlinkClick r:id="rId4"/>
              </a:rPr>
              <a:t> du 11. aout 1919 (Constitution de Weimar)</a:t>
            </a:r>
            <a:r>
              <a:rPr lang="fr-FR" dirty="0" smtClean="0"/>
              <a:t>: Le </a:t>
            </a:r>
            <a:r>
              <a:rPr lang="fr-FR" i="1" dirty="0" err="1" smtClean="0"/>
              <a:t>Staatsgerichtshof</a:t>
            </a:r>
            <a:r>
              <a:rPr lang="fr-FR" i="1" dirty="0" smtClean="0"/>
              <a:t> </a:t>
            </a:r>
            <a:r>
              <a:rPr lang="fr-FR" i="1" dirty="0" err="1" smtClean="0"/>
              <a:t>für</a:t>
            </a:r>
            <a:r>
              <a:rPr lang="fr-FR" i="1" dirty="0" smtClean="0"/>
              <a:t> </a:t>
            </a:r>
            <a:r>
              <a:rPr lang="fr-FR" i="1" dirty="0" err="1" smtClean="0"/>
              <a:t>das</a:t>
            </a:r>
            <a:r>
              <a:rPr lang="fr-FR" i="1" dirty="0" smtClean="0"/>
              <a:t> Deutsche Reich</a:t>
            </a:r>
            <a:r>
              <a:rPr lang="fr-FR" dirty="0" smtClean="0"/>
              <a:t> statue sur les </a:t>
            </a:r>
            <a:r>
              <a:rPr lang="fr-FR" dirty="0"/>
              <a:t>litiges </a:t>
            </a:r>
            <a:r>
              <a:rPr lang="fr-FR" dirty="0" smtClean="0"/>
              <a:t>de </a:t>
            </a:r>
            <a:r>
              <a:rPr lang="fr-FR" dirty="0"/>
              <a:t>droit public entre </a:t>
            </a:r>
            <a:r>
              <a:rPr lang="fr-FR" dirty="0" smtClean="0"/>
              <a:t>le Reich </a:t>
            </a:r>
            <a:r>
              <a:rPr lang="fr-FR" dirty="0"/>
              <a:t>et les Länder, entre différents Länder ou </a:t>
            </a:r>
            <a:r>
              <a:rPr lang="fr-FR" dirty="0" smtClean="0"/>
              <a:t>sur les </a:t>
            </a:r>
            <a:r>
              <a:rPr lang="fr-FR" b="1" dirty="0" smtClean="0"/>
              <a:t>litiges constitutionnels </a:t>
            </a:r>
            <a:r>
              <a:rPr lang="fr-FR" dirty="0" smtClean="0"/>
              <a:t>à </a:t>
            </a:r>
            <a:r>
              <a:rPr lang="fr-FR" dirty="0"/>
              <a:t>l’intérieur d’un Land, lorsqu’ils ne sont justiciables d’aucune autre voie de recours </a:t>
            </a:r>
            <a:r>
              <a:rPr lang="fr-FR" dirty="0" smtClean="0"/>
              <a:t>juridictionnel</a:t>
            </a:r>
            <a:endParaRPr lang="fr-FR" b="1" dirty="0"/>
          </a:p>
        </p:txBody>
      </p:sp>
      <p:sp>
        <p:nvSpPr>
          <p:cNvPr id="7" name="Rectangle 8"/>
          <p:cNvSpPr>
            <a:spLocks noChangeArrowheads="1"/>
          </p:cNvSpPr>
          <p:nvPr/>
        </p:nvSpPr>
        <p:spPr bwMode="auto">
          <a:xfrm>
            <a:off x="441372" y="0"/>
            <a:ext cx="8688387"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540000" anchor="ctr"/>
          <a:lstStyle/>
          <a:p>
            <a:pPr marL="0" lvl="1" algn="l"/>
            <a:r>
              <a:rPr lang="fr-FR" sz="2200" b="1" dirty="0" smtClean="0">
                <a:solidFill>
                  <a:schemeClr val="tx2"/>
                </a:solidFill>
              </a:rPr>
              <a:t>Introduction: Le contentieux constitutionnel entre les personnes publiques comme modèle du contentieux administratif entre les personnes publiques </a:t>
            </a:r>
            <a:endParaRPr lang="fr-FR" sz="2200" b="1" dirty="0">
              <a:solidFill>
                <a:schemeClr val="tx2"/>
              </a:solidFill>
            </a:endParaRPr>
          </a:p>
        </p:txBody>
      </p:sp>
    </p:spTree>
    <p:extLst>
      <p:ext uri="{BB962C8B-B14F-4D97-AF65-F5344CB8AC3E}">
        <p14:creationId xmlns:p14="http://schemas.microsoft.com/office/powerpoint/2010/main" val="2332844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10344"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455613" y="1412776"/>
            <a:ext cx="85685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fr-FR" b="1" dirty="0" smtClean="0"/>
              <a:t>Quatre modèles des litiges entre personnes publiques:</a:t>
            </a:r>
          </a:p>
        </p:txBody>
      </p:sp>
      <p:graphicFrame>
        <p:nvGraphicFramePr>
          <p:cNvPr id="2" name="Tabelle 1"/>
          <p:cNvGraphicFramePr>
            <a:graphicFrameLocks noGrp="1"/>
          </p:cNvGraphicFramePr>
          <p:nvPr>
            <p:extLst>
              <p:ext uri="{D42A27DB-BD31-4B8C-83A1-F6EECF244321}">
                <p14:modId xmlns:p14="http://schemas.microsoft.com/office/powerpoint/2010/main" val="131051985"/>
              </p:ext>
            </p:extLst>
          </p:nvPr>
        </p:nvGraphicFramePr>
        <p:xfrm>
          <a:off x="539552" y="2132857"/>
          <a:ext cx="8280920" cy="4418815"/>
        </p:xfrm>
        <a:graphic>
          <a:graphicData uri="http://schemas.openxmlformats.org/drawingml/2006/table">
            <a:tbl>
              <a:tblPr firstRow="1" bandRow="1">
                <a:tableStyleId>{5C22544A-7EE6-4342-B048-85BDC9FD1C3A}</a:tableStyleId>
              </a:tblPr>
              <a:tblGrid>
                <a:gridCol w="2070230"/>
                <a:gridCol w="2070230"/>
                <a:gridCol w="2070230"/>
                <a:gridCol w="2070230"/>
              </a:tblGrid>
              <a:tr h="1584175">
                <a:tc>
                  <a:txBody>
                    <a:bodyPr/>
                    <a:lstStyle/>
                    <a:p>
                      <a:r>
                        <a:rPr lang="fr-FR" noProof="0" dirty="0" smtClean="0">
                          <a:solidFill>
                            <a:schemeClr val="tx1"/>
                          </a:solidFill>
                        </a:rPr>
                        <a:t>Litiges entre </a:t>
                      </a:r>
                      <a:r>
                        <a:rPr lang="fr-FR" i="1" noProof="0" dirty="0" smtClean="0">
                          <a:solidFill>
                            <a:schemeClr val="tx1"/>
                          </a:solidFill>
                        </a:rPr>
                        <a:t>les organes</a:t>
                      </a:r>
                      <a:r>
                        <a:rPr lang="fr-FR" baseline="0" noProof="0" dirty="0" smtClean="0">
                          <a:solidFill>
                            <a:schemeClr val="tx1"/>
                          </a:solidFill>
                        </a:rPr>
                        <a:t> d‘une personne publique</a:t>
                      </a:r>
                    </a:p>
                  </a:txBody>
                  <a:tcPr>
                    <a:solidFill>
                      <a:srgbClr val="FFC000"/>
                    </a:solidFill>
                  </a:tcPr>
                </a:tc>
                <a:tc>
                  <a:txBody>
                    <a:bodyPr/>
                    <a:lstStyle/>
                    <a:p>
                      <a:r>
                        <a:rPr lang="fr-FR" noProof="0" dirty="0" smtClean="0">
                          <a:solidFill>
                            <a:schemeClr val="tx1"/>
                          </a:solidFill>
                        </a:rPr>
                        <a:t>Litiges de « tutelle »</a:t>
                      </a:r>
                      <a:endParaRPr lang="fr-FR" noProof="0" dirty="0">
                        <a:solidFill>
                          <a:schemeClr val="tx1"/>
                        </a:solidFill>
                      </a:endParaRPr>
                    </a:p>
                  </a:txBody>
                  <a:tcPr>
                    <a:solidFill>
                      <a:srgbClr val="FFC000"/>
                    </a:solidFill>
                  </a:tcPr>
                </a:tc>
                <a:tc>
                  <a:txBody>
                    <a:bodyPr/>
                    <a:lstStyle/>
                    <a:p>
                      <a:r>
                        <a:rPr lang="fr-FR" noProof="0" dirty="0" smtClean="0">
                          <a:solidFill>
                            <a:schemeClr val="tx1"/>
                          </a:solidFill>
                        </a:rPr>
                        <a:t>Litiges entre des personnes publiques</a:t>
                      </a:r>
                      <a:r>
                        <a:rPr lang="fr-FR" baseline="0" noProof="0" dirty="0" smtClean="0">
                          <a:solidFill>
                            <a:schemeClr val="tx1"/>
                          </a:solidFill>
                        </a:rPr>
                        <a:t> « non-hiérarchisés »</a:t>
                      </a:r>
                      <a:endParaRPr lang="fr-FR" noProof="0" dirty="0">
                        <a:solidFill>
                          <a:schemeClr val="tx1"/>
                        </a:solidFill>
                      </a:endParaRPr>
                    </a:p>
                  </a:txBody>
                  <a:tcPr>
                    <a:solidFill>
                      <a:srgbClr val="FFC000"/>
                    </a:solidFill>
                  </a:tcPr>
                </a:tc>
                <a:tc>
                  <a:txBody>
                    <a:bodyPr/>
                    <a:lstStyle/>
                    <a:p>
                      <a:r>
                        <a:rPr lang="fr-FR" noProof="0" dirty="0" smtClean="0">
                          <a:solidFill>
                            <a:schemeClr val="tx1"/>
                          </a:solidFill>
                        </a:rPr>
                        <a:t>Contentieux</a:t>
                      </a:r>
                      <a:r>
                        <a:rPr lang="fr-FR" baseline="0" noProof="0" dirty="0" smtClean="0">
                          <a:solidFill>
                            <a:schemeClr val="tx1"/>
                          </a:solidFill>
                        </a:rPr>
                        <a:t> administratifs « ordinaires » entre personnes publiques</a:t>
                      </a:r>
                      <a:endParaRPr lang="fr-FR" noProof="0" dirty="0">
                        <a:solidFill>
                          <a:schemeClr val="tx1"/>
                        </a:solidFill>
                      </a:endParaRPr>
                    </a:p>
                  </a:txBody>
                  <a:tcPr>
                    <a:solidFill>
                      <a:srgbClr val="FFC000"/>
                    </a:solidFill>
                  </a:tcPr>
                </a:tc>
              </a:tr>
              <a:tr h="370840">
                <a:tc>
                  <a:txBody>
                    <a:bodyPr/>
                    <a:lstStyle/>
                    <a:p>
                      <a:r>
                        <a:rPr lang="fr-FR" noProof="0" dirty="0" smtClean="0"/>
                        <a:t>Litiges d’une </a:t>
                      </a:r>
                      <a:r>
                        <a:rPr lang="fr-FR" i="1" noProof="0" dirty="0" smtClean="0"/>
                        <a:t>nature interne </a:t>
                      </a:r>
                      <a:r>
                        <a:rPr lang="fr-FR" i="0" noProof="0" dirty="0" smtClean="0"/>
                        <a:t>à</a:t>
                      </a:r>
                      <a:r>
                        <a:rPr lang="fr-FR" noProof="0" dirty="0" smtClean="0"/>
                        <a:t> l’organisation d’une personne publique</a:t>
                      </a:r>
                      <a:endParaRPr lang="fr-FR" noProof="0" dirty="0"/>
                    </a:p>
                  </a:txBody>
                  <a:tcPr>
                    <a:solidFill>
                      <a:srgbClr val="FFEEA7"/>
                    </a:solidFill>
                  </a:tcPr>
                </a:tc>
                <a:tc>
                  <a:txBody>
                    <a:bodyPr/>
                    <a:lstStyle/>
                    <a:p>
                      <a:r>
                        <a:rPr lang="fr-FR" noProof="0" dirty="0" smtClean="0"/>
                        <a:t>Procédure de contestation d’une mesure de « tutelle » /</a:t>
                      </a:r>
                    </a:p>
                    <a:p>
                      <a:r>
                        <a:rPr lang="fr-FR" noProof="0" dirty="0" smtClean="0">
                          <a:solidFill>
                            <a:schemeClr val="tx1"/>
                          </a:solidFill>
                        </a:rPr>
                        <a:t>Litiges entre des personnes publiques « hiérarchisés »</a:t>
                      </a:r>
                      <a:endParaRPr lang="fr-FR" noProof="0" dirty="0"/>
                    </a:p>
                  </a:txBody>
                  <a:tcPr>
                    <a:solidFill>
                      <a:srgbClr val="FFEEA7"/>
                    </a:solidFill>
                  </a:tcPr>
                </a:tc>
                <a:tc>
                  <a:txBody>
                    <a:bodyPr/>
                    <a:lstStyle/>
                    <a:p>
                      <a:r>
                        <a:rPr lang="fr-FR" noProof="0" dirty="0" smtClean="0"/>
                        <a:t>Litiges de compétences et –</a:t>
                      </a:r>
                      <a:r>
                        <a:rPr lang="fr-FR" baseline="0" noProof="0" dirty="0" smtClean="0"/>
                        <a:t> surtout – de remboursement des frais et de la responsabilité administrative – peuvent </a:t>
                      </a:r>
                      <a:r>
                        <a:rPr lang="nl-BE" baseline="0" noProof="0" dirty="0" smtClean="0"/>
                        <a:t>être du ressort</a:t>
                      </a:r>
                      <a:r>
                        <a:rPr lang="fr-FR" baseline="0" noProof="0" dirty="0" smtClean="0"/>
                        <a:t> du juge ordinaire</a:t>
                      </a:r>
                      <a:endParaRPr lang="fr-FR" noProof="0" dirty="0"/>
                    </a:p>
                  </a:txBody>
                  <a:tcPr>
                    <a:solidFill>
                      <a:srgbClr val="FFEEA7"/>
                    </a:solidFill>
                  </a:tcPr>
                </a:tc>
                <a:tc>
                  <a:txBody>
                    <a:bodyPr/>
                    <a:lstStyle/>
                    <a:p>
                      <a:r>
                        <a:rPr lang="fr-FR" noProof="0" dirty="0" smtClean="0">
                          <a:solidFill>
                            <a:schemeClr val="tx1"/>
                          </a:solidFill>
                        </a:rPr>
                        <a:t>Litiges naissant d’une mesure d’une autorité</a:t>
                      </a:r>
                      <a:r>
                        <a:rPr lang="fr-FR" baseline="0" noProof="0" dirty="0" smtClean="0">
                          <a:solidFill>
                            <a:schemeClr val="tx1"/>
                          </a:solidFill>
                        </a:rPr>
                        <a:t> administrative visant une personne publique comme un administré ordinaire</a:t>
                      </a:r>
                      <a:endParaRPr lang="fr-FR" noProof="0" dirty="0"/>
                    </a:p>
                  </a:txBody>
                  <a:tcPr>
                    <a:solidFill>
                      <a:srgbClr val="FFEEA7"/>
                    </a:solidFill>
                  </a:tcPr>
                </a:tc>
              </a:tr>
            </a:tbl>
          </a:graphicData>
        </a:graphic>
      </p:graphicFrame>
      <p:sp>
        <p:nvSpPr>
          <p:cNvPr id="7" name="Rectangle 8"/>
          <p:cNvSpPr>
            <a:spLocks noChangeArrowheads="1"/>
          </p:cNvSpPr>
          <p:nvPr/>
        </p:nvSpPr>
        <p:spPr bwMode="auto">
          <a:xfrm>
            <a:off x="441372" y="0"/>
            <a:ext cx="8688387"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540000" anchor="ctr"/>
          <a:lstStyle/>
          <a:p>
            <a:pPr marL="0" lvl="1" algn="l"/>
            <a:r>
              <a:rPr lang="fr-FR" sz="2200" b="1" dirty="0" smtClean="0">
                <a:solidFill>
                  <a:schemeClr val="tx2"/>
                </a:solidFill>
              </a:rPr>
              <a:t>Introduction: Le contentieux constitutionnel entre les personnes publiques comme modèle du contentieux administratif entre les personnes publiques </a:t>
            </a:r>
            <a:endParaRPr lang="fr-FR" sz="2200" b="1" dirty="0">
              <a:solidFill>
                <a:schemeClr val="tx2"/>
              </a:solidFill>
            </a:endParaRPr>
          </a:p>
        </p:txBody>
      </p:sp>
    </p:spTree>
    <p:extLst>
      <p:ext uri="{BB962C8B-B14F-4D97-AF65-F5344CB8AC3E}">
        <p14:creationId xmlns:p14="http://schemas.microsoft.com/office/powerpoint/2010/main" val="2054926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23528" y="1844824"/>
            <a:ext cx="8352928" cy="2533340"/>
          </a:xfrm>
          <a:prstGeom prst="rect">
            <a:avLst/>
          </a:prstGeom>
          <a:solidFill>
            <a:srgbClr val="FFCC00">
              <a:alpha val="45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180000" bIns="180000" anchor="ctr">
            <a:spAutoFit/>
          </a:bodyPr>
          <a:lstStyle/>
          <a:p>
            <a:pPr>
              <a:spcAft>
                <a:spcPts val="0"/>
              </a:spcAft>
            </a:pPr>
            <a:r>
              <a:rPr lang="de-DE" b="1" dirty="0"/>
              <a:t>Grundgesetz / </a:t>
            </a:r>
            <a:r>
              <a:rPr lang="de-DE" b="1" dirty="0" err="1"/>
              <a:t>Loi</a:t>
            </a:r>
            <a:r>
              <a:rPr lang="de-DE" b="1" dirty="0"/>
              <a:t> </a:t>
            </a:r>
            <a:r>
              <a:rPr lang="de-DE" b="1" dirty="0" err="1"/>
              <a:t>fondamentale</a:t>
            </a:r>
            <a:endParaRPr lang="de-DE" b="1" dirty="0"/>
          </a:p>
          <a:p>
            <a:r>
              <a:rPr lang="fr-FR" b="1" dirty="0" smtClean="0"/>
              <a:t/>
            </a:r>
            <a:br>
              <a:rPr lang="fr-FR" b="1" dirty="0" smtClean="0"/>
            </a:br>
            <a:r>
              <a:rPr lang="de-DE" b="1" dirty="0" smtClean="0"/>
              <a:t>Art. 19 </a:t>
            </a:r>
          </a:p>
          <a:p>
            <a:pPr algn="l">
              <a:spcBef>
                <a:spcPts val="1800"/>
              </a:spcBef>
            </a:pPr>
            <a:r>
              <a:rPr lang="de-DE" dirty="0" smtClean="0"/>
              <a:t>(4) </a:t>
            </a:r>
            <a:r>
              <a:rPr lang="fr-FR" baseline="30000" dirty="0" smtClean="0"/>
              <a:t>1</a:t>
            </a:r>
            <a:r>
              <a:rPr lang="fr-FR" dirty="0" smtClean="0"/>
              <a:t>Quiconque </a:t>
            </a:r>
            <a:r>
              <a:rPr lang="fr-FR" dirty="0"/>
              <a:t>est </a:t>
            </a:r>
            <a:r>
              <a:rPr lang="fr-FR" b="1" dirty="0"/>
              <a:t>lésé dans ses droits par la puissance publique</a:t>
            </a:r>
            <a:r>
              <a:rPr lang="fr-FR" dirty="0"/>
              <a:t> dispose d’un recours juridictionnel. </a:t>
            </a:r>
            <a:r>
              <a:rPr lang="fr-FR" baseline="30000" dirty="0" smtClean="0"/>
              <a:t>2</a:t>
            </a:r>
            <a:r>
              <a:rPr lang="fr-FR" dirty="0" smtClean="0"/>
              <a:t>Lorsqu’aucune </a:t>
            </a:r>
            <a:r>
              <a:rPr lang="fr-FR" dirty="0"/>
              <a:t>autre juridiction n’est compétente, le recours est porté devant la juridiction ordinaire. </a:t>
            </a:r>
            <a:r>
              <a:rPr lang="fr-FR" baseline="30000" dirty="0" smtClean="0"/>
              <a:t>3</a:t>
            </a:r>
            <a:r>
              <a:rPr lang="fr-FR" dirty="0" smtClean="0"/>
              <a:t>L’article </a:t>
            </a:r>
            <a:r>
              <a:rPr lang="fr-FR" dirty="0"/>
              <a:t>10, al. 2, 2</a:t>
            </a:r>
            <a:r>
              <a:rPr lang="fr-FR" baseline="30000" dirty="0"/>
              <a:t>ème</a:t>
            </a:r>
            <a:r>
              <a:rPr lang="fr-FR" dirty="0"/>
              <a:t> phrase n’est pas affecté.</a:t>
            </a:r>
            <a:endParaRPr lang="de-DE" dirty="0"/>
          </a:p>
        </p:txBody>
      </p:sp>
      <p:sp>
        <p:nvSpPr>
          <p:cNvPr id="3"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6" name="Rectangle 8"/>
          <p:cNvSpPr>
            <a:spLocks noChangeArrowheads="1"/>
          </p:cNvSpPr>
          <p:nvPr/>
        </p:nvSpPr>
        <p:spPr bwMode="auto">
          <a:xfrm>
            <a:off x="441372" y="0"/>
            <a:ext cx="8688387"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540000" anchor="ctr"/>
          <a:lstStyle/>
          <a:p>
            <a:pPr marL="0" lvl="1" algn="l"/>
            <a:r>
              <a:rPr lang="fr-FR" sz="2200" b="1" dirty="0" smtClean="0">
                <a:solidFill>
                  <a:schemeClr val="tx2"/>
                </a:solidFill>
              </a:rPr>
              <a:t>Introduction: Le contentieux constitutionnel entre les personnes publiques comme modèle du contentieux administratif entre les personnes publiques </a:t>
            </a:r>
            <a:endParaRPr lang="fr-FR" sz="2200" b="1" dirty="0">
              <a:solidFill>
                <a:schemeClr val="tx2"/>
              </a:solidFill>
            </a:endParaRPr>
          </a:p>
        </p:txBody>
      </p:sp>
    </p:spTree>
    <p:extLst>
      <p:ext uri="{BB962C8B-B14F-4D97-AF65-F5344CB8AC3E}">
        <p14:creationId xmlns:p14="http://schemas.microsoft.com/office/powerpoint/2010/main" val="3570532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9512" y="116632"/>
            <a:ext cx="8496944" cy="6642158"/>
          </a:xfrm>
          <a:prstGeom prst="rect">
            <a:avLst/>
          </a:prstGeom>
          <a:solidFill>
            <a:srgbClr val="FFCC00">
              <a:alpha val="45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180000" bIns="180000" anchor="ctr">
            <a:spAutoFit/>
          </a:bodyPr>
          <a:lstStyle/>
          <a:p>
            <a:r>
              <a:rPr lang="fr-FR" b="1" dirty="0" err="1" smtClean="0"/>
              <a:t>Verwaltungsgerichtsordnung</a:t>
            </a:r>
            <a:r>
              <a:rPr lang="fr-FR" b="1" dirty="0" smtClean="0"/>
              <a:t> /</a:t>
            </a:r>
          </a:p>
          <a:p>
            <a:r>
              <a:rPr lang="fr-FR" b="1" dirty="0" smtClean="0"/>
              <a:t>Code </a:t>
            </a:r>
            <a:r>
              <a:rPr lang="fr-FR" b="1" dirty="0"/>
              <a:t>de la procédure administrative </a:t>
            </a:r>
            <a:r>
              <a:rPr lang="fr-FR" b="1" dirty="0" smtClean="0"/>
              <a:t>contentieuse</a:t>
            </a:r>
            <a:br>
              <a:rPr lang="fr-FR" b="1" dirty="0" smtClean="0"/>
            </a:br>
            <a:endParaRPr lang="de-DE" b="1" dirty="0" smtClean="0"/>
          </a:p>
          <a:p>
            <a:r>
              <a:rPr lang="de-DE" b="1" dirty="0" smtClean="0"/>
              <a:t>§ 40 </a:t>
            </a:r>
          </a:p>
          <a:p>
            <a:pPr algn="l">
              <a:spcBef>
                <a:spcPts val="1800"/>
              </a:spcBef>
            </a:pPr>
            <a:r>
              <a:rPr lang="de-DE" dirty="0" smtClean="0"/>
              <a:t>(1) </a:t>
            </a:r>
            <a:r>
              <a:rPr lang="fr-FR" dirty="0" smtClean="0"/>
              <a:t>La </a:t>
            </a:r>
            <a:r>
              <a:rPr lang="fr-FR" dirty="0"/>
              <a:t>voie du contentieux administratif est ouverte </a:t>
            </a:r>
            <a:r>
              <a:rPr lang="fr-FR" b="1" dirty="0"/>
              <a:t>pour tous les litiges de droit public qui ne sont pas de nature constitutionnelle</a:t>
            </a:r>
            <a:r>
              <a:rPr lang="fr-FR" dirty="0"/>
              <a:t>, dans la mesure où la connaissance de ces litiges n’est pas expressément attribuée par une loi fédérale à une autre juridiction. </a:t>
            </a:r>
            <a:r>
              <a:rPr lang="fr-FR" baseline="30000" dirty="0"/>
              <a:t>2</a:t>
            </a:r>
            <a:r>
              <a:rPr lang="fr-FR" dirty="0"/>
              <a:t>Les litiges de droit public relevant du droit des Länder peuvent également être attribués à une autre juridiction par la loi d’un Land</a:t>
            </a:r>
            <a:r>
              <a:rPr lang="fr-FR" dirty="0" smtClean="0"/>
              <a:t>.</a:t>
            </a:r>
          </a:p>
          <a:p>
            <a:pPr algn="l">
              <a:spcBef>
                <a:spcPts val="1800"/>
              </a:spcBef>
            </a:pPr>
            <a:r>
              <a:rPr lang="fr-FR" dirty="0" smtClean="0"/>
              <a:t>(2) Les </a:t>
            </a:r>
            <a:r>
              <a:rPr lang="fr-FR" dirty="0"/>
              <a:t>prétentions de caractère patrimonial résultant d’une charge particulière imposée pour le bien commun ou d’un dépôt de droit public ainsi que les prétentions relatives à des dommages-intérêts fondées sur la violation d’obligations de droit public n’ayant pas leur origine dans un contrat de droit public relèvent de la juridiction ordinaire ; cette règle ne s’applique pas aux litiges relatifs à l’existence et au montant d’une compensation fondée sur l’article 14 alinéa 1, 2</a:t>
            </a:r>
            <a:r>
              <a:rPr lang="fr-FR" baseline="30000" dirty="0"/>
              <a:t>ème</a:t>
            </a:r>
            <a:r>
              <a:rPr lang="fr-FR" dirty="0"/>
              <a:t> phrase de la Loi fondamentale. </a:t>
            </a:r>
            <a:r>
              <a:rPr lang="fr-FR" baseline="30000" dirty="0"/>
              <a:t>2</a:t>
            </a:r>
            <a:r>
              <a:rPr lang="fr-FR" dirty="0"/>
              <a:t>Les dispositions spéciales du droit de la fonction publique ainsi que les dispositions relatives aux voies de droit ouvertes pour la compensation de préjudices pécuniaires </a:t>
            </a:r>
            <a:r>
              <a:rPr lang="fr-FR" dirty="0" err="1"/>
              <a:t>dûs</a:t>
            </a:r>
            <a:r>
              <a:rPr lang="fr-FR" dirty="0"/>
              <a:t> au retrait d’actes administratifs individuels irréguliers ne sont pas affectées par ce qui précède.</a:t>
            </a:r>
            <a:r>
              <a:rPr lang="de-DE" dirty="0" smtClean="0"/>
              <a:t> </a:t>
            </a:r>
            <a:endParaRPr lang="de-DE" dirty="0"/>
          </a:p>
        </p:txBody>
      </p:sp>
    </p:spTree>
    <p:extLst>
      <p:ext uri="{BB962C8B-B14F-4D97-AF65-F5344CB8AC3E}">
        <p14:creationId xmlns:p14="http://schemas.microsoft.com/office/powerpoint/2010/main" val="2131913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487810" y="1412776"/>
            <a:ext cx="8568531"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285750" indent="-285750">
              <a:spcBef>
                <a:spcPts val="1200"/>
              </a:spcBef>
              <a:buFont typeface="Arial" panose="020B0604020202020204" pitchFamily="34" charset="0"/>
              <a:buChar char="•"/>
            </a:pPr>
            <a:r>
              <a:rPr lang="fr-FR" dirty="0" smtClean="0"/>
              <a:t>Premières décisions des tribunaux administratives dans les années 1950 concernant les « </a:t>
            </a:r>
            <a:r>
              <a:rPr lang="fr-FR" b="1" dirty="0" smtClean="0"/>
              <a:t>Litiges constitutionnels des municipalités</a:t>
            </a:r>
            <a:r>
              <a:rPr lang="fr-FR" dirty="0" smtClean="0"/>
              <a:t> » (</a:t>
            </a:r>
            <a:r>
              <a:rPr lang="fr-FR" i="1" dirty="0" err="1" smtClean="0"/>
              <a:t>Kommunalverfassungstreitigkeiten</a:t>
            </a:r>
            <a:r>
              <a:rPr lang="fr-FR" dirty="0" smtClean="0"/>
              <a:t>): Litiges entre le maire et le conseil municipal / conflits au sein du conseil municipal (i. e. entre les conseillers municipaux et le président du conseil; entre majorité et opposition)</a:t>
            </a:r>
          </a:p>
          <a:p>
            <a:pPr marL="285750" indent="-285750">
              <a:spcBef>
                <a:spcPts val="1200"/>
              </a:spcBef>
              <a:buFont typeface="Arial" panose="020B0604020202020204" pitchFamily="34" charset="0"/>
              <a:buChar char="•"/>
            </a:pPr>
            <a:r>
              <a:rPr lang="fr-FR" b="1" dirty="0" smtClean="0"/>
              <a:t>Idée de départ</a:t>
            </a:r>
            <a:r>
              <a:rPr lang="fr-FR" dirty="0" smtClean="0"/>
              <a:t>: Comme les relations entre les organes d’une personne publique sont réglées par le droit public, les litiges entre les organes sont des questions de droit public soumises au juge administratif par le § 40 I 1 </a:t>
            </a:r>
            <a:r>
              <a:rPr lang="fr-FR" dirty="0" err="1" smtClean="0"/>
              <a:t>VwGO</a:t>
            </a:r>
            <a:endParaRPr lang="fr-FR" dirty="0" smtClean="0"/>
          </a:p>
          <a:p>
            <a:pPr marL="285750" indent="-285750">
              <a:spcBef>
                <a:spcPts val="1200"/>
              </a:spcBef>
              <a:buFont typeface="Arial" panose="020B0604020202020204" pitchFamily="34" charset="0"/>
              <a:buChar char="•"/>
            </a:pPr>
            <a:r>
              <a:rPr lang="fr-FR" dirty="0" smtClean="0"/>
              <a:t>Aujourd’hui selon l’« opinion dominante »: L’ouverture du contentieux administratif pour de tels litiges n’est pas constitutionnellement obligatoire selon l’art. 19 IV GG, mais est une question à régler par la loi ordinaire</a:t>
            </a:r>
          </a:p>
          <a:p>
            <a:pPr marL="285750" indent="-285750">
              <a:spcBef>
                <a:spcPts val="1200"/>
              </a:spcBef>
              <a:buFont typeface="Arial" panose="020B0604020202020204" pitchFamily="34" charset="0"/>
              <a:buChar char="•"/>
            </a:pPr>
            <a:r>
              <a:rPr lang="fr-FR" dirty="0" smtClean="0"/>
              <a:t>En pratique, les personnes publiques concernées sont aujourd’hui aussi les organismes de sécurité sociale, les chambres de commerce et de l’industrie, les chambres de l’artisanat, les universités … </a:t>
            </a:r>
          </a:p>
          <a:p>
            <a:pPr marL="285750" indent="-285750">
              <a:spcBef>
                <a:spcPts val="1200"/>
              </a:spcBef>
              <a:buFont typeface="Arial" panose="020B0604020202020204" pitchFamily="34" charset="0"/>
              <a:buChar char="•"/>
            </a:pPr>
            <a:r>
              <a:rPr lang="fr-FR" dirty="0" smtClean="0"/>
              <a:t>Il existe aussi des litiges non-constitutionnels entre les organes de l’État – p. ex. les litiges des comités du personnel, des représentants de femmes …</a:t>
            </a:r>
          </a:p>
        </p:txBody>
      </p:sp>
      <p:sp>
        <p:nvSpPr>
          <p:cNvPr id="5" name="Rectangle 5"/>
          <p:cNvSpPr>
            <a:spLocks noChangeArrowheads="1"/>
          </p:cNvSpPr>
          <p:nvPr/>
        </p:nvSpPr>
        <p:spPr bwMode="auto">
          <a:xfrm>
            <a:off x="455613" y="0"/>
            <a:ext cx="8688387"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rIns="540000" anchor="ctr"/>
          <a:lstStyle>
            <a:lvl1pPr marL="539750" indent="-539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14350" indent="-514350" eaLnBrk="1" hangingPunct="1">
              <a:spcBef>
                <a:spcPct val="0"/>
              </a:spcBef>
              <a:buFont typeface="+mj-lt"/>
              <a:buAutoNum type="romanUcPeriod"/>
            </a:pPr>
            <a:r>
              <a:rPr lang="de-DE" altLang="de-DE" sz="2400" b="1" dirty="0" smtClean="0">
                <a:solidFill>
                  <a:srgbClr val="000000"/>
                </a:solidFill>
                <a:cs typeface="Arial" charset="0"/>
              </a:rPr>
              <a:t>Les </a:t>
            </a:r>
            <a:r>
              <a:rPr lang="fr-FR" sz="2400" b="1" dirty="0" smtClean="0"/>
              <a:t>litiges entre </a:t>
            </a:r>
            <a:r>
              <a:rPr lang="fr-FR" sz="2400" b="1" dirty="0"/>
              <a:t>les organes d‘une personne </a:t>
            </a:r>
            <a:r>
              <a:rPr lang="fr-FR" sz="2400" b="1" dirty="0" smtClean="0"/>
              <a:t>publique</a:t>
            </a:r>
            <a:endParaRPr lang="en-GB" altLang="de-DE" sz="2400" b="1" dirty="0">
              <a:solidFill>
                <a:srgbClr val="000000"/>
              </a:solidFill>
              <a:cs typeface="Arial" charset="0"/>
            </a:endParaRPr>
          </a:p>
        </p:txBody>
      </p:sp>
    </p:spTree>
    <p:extLst>
      <p:ext uri="{BB962C8B-B14F-4D97-AF65-F5344CB8AC3E}">
        <p14:creationId xmlns:p14="http://schemas.microsoft.com/office/powerpoint/2010/main" val="3514718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endParaRPr lang="en-GB" sz="2400"/>
          </a:p>
        </p:txBody>
      </p:sp>
      <p:sp>
        <p:nvSpPr>
          <p:cNvPr id="774147" name="Text Box 3"/>
          <p:cNvSpPr txBox="1">
            <a:spLocks noChangeArrowheads="1"/>
          </p:cNvSpPr>
          <p:nvPr/>
        </p:nvSpPr>
        <p:spPr bwMode="auto">
          <a:xfrm>
            <a:off x="323528" y="1412776"/>
            <a:ext cx="8568531"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a:spcBef>
                <a:spcPts val="1200"/>
              </a:spcBef>
              <a:buFont typeface="Wingdings" panose="05000000000000000000" pitchFamily="2" charset="2"/>
              <a:buChar char="Ø"/>
            </a:pPr>
            <a:r>
              <a:rPr lang="fr-FR" dirty="0"/>
              <a:t>Toute l’action administrative des communes </a:t>
            </a:r>
            <a:r>
              <a:rPr lang="fr-FR" dirty="0" smtClean="0"/>
              <a:t>est </a:t>
            </a:r>
            <a:r>
              <a:rPr lang="fr-FR" dirty="0"/>
              <a:t>(au moins) soumise à un </a:t>
            </a:r>
            <a:r>
              <a:rPr lang="fr-FR" b="1" dirty="0"/>
              <a:t>contrôle étatique</a:t>
            </a:r>
            <a:r>
              <a:rPr lang="fr-FR" b="1" i="1" dirty="0"/>
              <a:t> a posteriori</a:t>
            </a:r>
            <a:r>
              <a:rPr lang="fr-FR" b="1" dirty="0"/>
              <a:t> de légalité</a:t>
            </a:r>
            <a:r>
              <a:rPr lang="fr-FR" dirty="0"/>
              <a:t>. </a:t>
            </a:r>
            <a:r>
              <a:rPr lang="fr-FR" dirty="0" smtClean="0"/>
              <a:t>En </a:t>
            </a:r>
            <a:r>
              <a:rPr lang="fr-FR" dirty="0"/>
              <a:t>cas d’illégalité d’une action administrative d’une telle collectivité, les autorités étatiques compétentes peuvent donc </a:t>
            </a:r>
            <a:r>
              <a:rPr lang="fr-FR" dirty="0" smtClean="0"/>
              <a:t>soit </a:t>
            </a:r>
            <a:r>
              <a:rPr lang="fr-FR" dirty="0"/>
              <a:t>faire des remontrances (ouvrant la voie à une possible autocorrection), soit annuler l’acte illégal, soit ordonner le rétablissement de la légalité dans un certain </a:t>
            </a:r>
            <a:r>
              <a:rPr lang="fr-FR" dirty="0" smtClean="0"/>
              <a:t>délai.</a:t>
            </a:r>
          </a:p>
          <a:p>
            <a:pPr>
              <a:spcBef>
                <a:spcPts val="1200"/>
              </a:spcBef>
              <a:buFont typeface="Wingdings" panose="05000000000000000000" pitchFamily="2" charset="2"/>
              <a:buChar char="Ø"/>
            </a:pPr>
            <a:r>
              <a:rPr lang="fr-FR" dirty="0" smtClean="0"/>
              <a:t>Les décisions prises par les autorités étatiques peuvent être attaquées devant le juge administratif sur la base du </a:t>
            </a:r>
            <a:r>
              <a:rPr lang="fr-FR" b="1" dirty="0" smtClean="0"/>
              <a:t>droit à la libre administration: </a:t>
            </a:r>
            <a:r>
              <a:rPr lang="fr-FR" dirty="0" smtClean="0"/>
              <a:t>Si la commune n’agit pas, la décision devient définitive. </a:t>
            </a:r>
            <a:endParaRPr lang="fr-FR" b="1" dirty="0" smtClean="0"/>
          </a:p>
          <a:p>
            <a:pPr>
              <a:spcBef>
                <a:spcPts val="1200"/>
              </a:spcBef>
              <a:buFont typeface="Wingdings" panose="05000000000000000000" pitchFamily="2" charset="2"/>
              <a:buChar char="Ø"/>
            </a:pPr>
            <a:r>
              <a:rPr lang="fr-FR" dirty="0" smtClean="0"/>
              <a:t>Pourtant: En principe aucune protection juridique n’est prévue quand la commune accomplit des missions d’administration de l’État (p. ex. en matière de police).</a:t>
            </a:r>
          </a:p>
          <a:p>
            <a:pPr>
              <a:spcBef>
                <a:spcPts val="1200"/>
              </a:spcBef>
              <a:buFont typeface="Wingdings" panose="05000000000000000000" pitchFamily="2" charset="2"/>
              <a:buChar char="Ø"/>
            </a:pPr>
            <a:r>
              <a:rPr lang="fr-FR" dirty="0" smtClean="0"/>
              <a:t>Les mêmes principes s’appliquent pour les autres personnes publiques jouissant du droit à l’auto administration</a:t>
            </a:r>
          </a:p>
        </p:txBody>
      </p:sp>
      <p:sp>
        <p:nvSpPr>
          <p:cNvPr id="5" name="Rectangle 5"/>
          <p:cNvSpPr>
            <a:spLocks noChangeArrowheads="1"/>
          </p:cNvSpPr>
          <p:nvPr/>
        </p:nvSpPr>
        <p:spPr bwMode="auto">
          <a:xfrm>
            <a:off x="455613" y="0"/>
            <a:ext cx="8688387" cy="1295400"/>
          </a:xfrm>
          <a:prstGeom prst="rect">
            <a:avLst/>
          </a:prstGeom>
          <a:gradFill rotWithShape="0">
            <a:gsLst>
              <a:gs pos="0">
                <a:srgbClr val="EAEAEA"/>
              </a:gs>
              <a:gs pos="100000">
                <a:srgbClr val="CACAC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rIns="540000" anchor="ctr"/>
          <a:lstStyle>
            <a:lvl1pPr marL="539750" indent="-539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 typeface="+mj-lt"/>
              <a:buAutoNum type="romanUcPeriod" startAt="2"/>
            </a:pPr>
            <a:r>
              <a:rPr lang="fr-FR" sz="2400" b="1" dirty="0" smtClean="0"/>
              <a:t>Les litiges </a:t>
            </a:r>
            <a:r>
              <a:rPr lang="fr-FR" sz="2400" b="1" dirty="0"/>
              <a:t>de « tutelle </a:t>
            </a:r>
            <a:r>
              <a:rPr lang="fr-FR" sz="2400" b="1" dirty="0" smtClean="0"/>
              <a:t>»</a:t>
            </a:r>
            <a:endParaRPr lang="de-DE" sz="2400" dirty="0"/>
          </a:p>
        </p:txBody>
      </p:sp>
    </p:spTree>
    <p:extLst>
      <p:ext uri="{BB962C8B-B14F-4D97-AF65-F5344CB8AC3E}">
        <p14:creationId xmlns:p14="http://schemas.microsoft.com/office/powerpoint/2010/main" val="230753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0</TotalTime>
  <Words>904</Words>
  <Application>Microsoft Office PowerPoint</Application>
  <PresentationFormat>Bildschirmpräsentation (4:3)</PresentationFormat>
  <Paragraphs>95</Paragraphs>
  <Slides>13</Slides>
  <Notes>13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MS Mincho</vt:lpstr>
      <vt:lpstr>宋体</vt:lpstr>
      <vt:lpstr>Arial</vt:lpstr>
      <vt:lpstr>Palatino Linotype</vt:lpstr>
      <vt:lpstr>Wingdings</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Verwaltungsrecht</dc:title>
  <dc:creator>Univ.-Prof. Dr. Ulrich Stelkens</dc:creator>
  <cp:lastModifiedBy>Middeke</cp:lastModifiedBy>
  <cp:revision>269</cp:revision>
  <cp:lastPrinted>2013-10-19T15:19:13Z</cp:lastPrinted>
  <dcterms:created xsi:type="dcterms:W3CDTF">2007-11-06T17:26:56Z</dcterms:created>
  <dcterms:modified xsi:type="dcterms:W3CDTF">2017-02-28T14:11:05Z</dcterms:modified>
</cp:coreProperties>
</file>